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80" r:id="rId3"/>
    <p:sldId id="261" r:id="rId4"/>
    <p:sldId id="262" r:id="rId5"/>
    <p:sldId id="257" r:id="rId6"/>
    <p:sldId id="258" r:id="rId7"/>
    <p:sldId id="281" r:id="rId8"/>
    <p:sldId id="282" r:id="rId9"/>
    <p:sldId id="283" r:id="rId10"/>
    <p:sldId id="284" r:id="rId11"/>
    <p:sldId id="263" r:id="rId12"/>
    <p:sldId id="264" r:id="rId13"/>
    <p:sldId id="285" r:id="rId14"/>
    <p:sldId id="268" r:id="rId15"/>
    <p:sldId id="271" r:id="rId16"/>
    <p:sldId id="272" r:id="rId17"/>
    <p:sldId id="274" r:id="rId18"/>
    <p:sldId id="275" r:id="rId19"/>
    <p:sldId id="276" r:id="rId20"/>
    <p:sldId id="277" r:id="rId21"/>
    <p:sldId id="278" r:id="rId22"/>
    <p:sldId id="27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38"/>
    <p:restoredTop sz="94694"/>
  </p:normalViewPr>
  <p:slideViewPr>
    <p:cSldViewPr snapToGrid="0">
      <p:cViewPr varScale="1">
        <p:scale>
          <a:sx n="70" d="100"/>
          <a:sy n="70" d="100"/>
        </p:scale>
        <p:origin x="184" y="10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2" Type="http://schemas.openxmlformats.org/officeDocument/2006/relationships/hyperlink" Target="https://contabo.com/blog/?s=Kubernetes" TargetMode="External"/><Relationship Id="rId1" Type="http://schemas.openxmlformats.org/officeDocument/2006/relationships/hyperlink" Target="https://kubernetes.io/" TargetMode="External"/></Relationships>
</file>

<file path=ppt/diagrams/_rels/data3.xml.rels><?xml version="1.0" encoding="UTF-8" standalone="yes"?>
<Relationships xmlns="http://schemas.openxmlformats.org/package/2006/relationships"><Relationship Id="rId2" Type="http://schemas.openxmlformats.org/officeDocument/2006/relationships/hyperlink" Target="https://github.com/helm/community" TargetMode="External"/><Relationship Id="rId1" Type="http://schemas.openxmlformats.org/officeDocument/2006/relationships/hyperlink" Target="https://cncf.io/" TargetMode="External"/></Relationships>
</file>

<file path=ppt/diagrams/_rels/data5.xml.rels><?xml version="1.0" encoding="UTF-8" standalone="yes"?>
<Relationships xmlns="http://schemas.openxmlformats.org/package/2006/relationships"><Relationship Id="rId2" Type="http://schemas.openxmlformats.org/officeDocument/2006/relationships/hyperlink" Target="https://src.fedoraproject.org/" TargetMode="External"/><Relationship Id="rId1" Type="http://schemas.openxmlformats.org/officeDocument/2006/relationships/hyperlink" Target="https://www.cpan.org/" TargetMode="External"/></Relationships>
</file>

<file path=ppt/diagrams/_rels/drawing2.xml.rels><?xml version="1.0" encoding="UTF-8" standalone="yes"?>
<Relationships xmlns="http://schemas.openxmlformats.org/package/2006/relationships"><Relationship Id="rId2" Type="http://schemas.openxmlformats.org/officeDocument/2006/relationships/hyperlink" Target="https://contabo.com/blog/?s=Kubernetes" TargetMode="External"/><Relationship Id="rId1" Type="http://schemas.openxmlformats.org/officeDocument/2006/relationships/hyperlink" Target="https://kubernetes.io/" TargetMode="External"/></Relationships>
</file>

<file path=ppt/diagrams/_rels/drawing3.xml.rels><?xml version="1.0" encoding="UTF-8" standalone="yes"?>
<Relationships xmlns="http://schemas.openxmlformats.org/package/2006/relationships"><Relationship Id="rId2" Type="http://schemas.openxmlformats.org/officeDocument/2006/relationships/hyperlink" Target="https://github.com/helm/community" TargetMode="External"/><Relationship Id="rId1" Type="http://schemas.openxmlformats.org/officeDocument/2006/relationships/hyperlink" Target="https://cncf.io/" TargetMode="External"/></Relationships>
</file>

<file path=ppt/diagrams/_rels/drawing5.xml.rels><?xml version="1.0" encoding="UTF-8" standalone="yes"?>
<Relationships xmlns="http://schemas.openxmlformats.org/package/2006/relationships"><Relationship Id="rId2" Type="http://schemas.openxmlformats.org/officeDocument/2006/relationships/hyperlink" Target="https://src.fedoraproject.org/" TargetMode="External"/><Relationship Id="rId1" Type="http://schemas.openxmlformats.org/officeDocument/2006/relationships/hyperlink" Target="https://www.cpan.org/"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943511-B710-4DB1-9EDD-658E9C37716C}" type="doc">
      <dgm:prSet loTypeId="urn:microsoft.com/office/officeart/2016/7/layout/RepeatingBendingProcessNew" loCatId="process" qsTypeId="urn:microsoft.com/office/officeart/2005/8/quickstyle/simple1" qsCatId="simple" csTypeId="urn:microsoft.com/office/officeart/2005/8/colors/colorful5" csCatId="colorful"/>
      <dgm:spPr/>
      <dgm:t>
        <a:bodyPr/>
        <a:lstStyle/>
        <a:p>
          <a:endParaRPr lang="en-US"/>
        </a:p>
      </dgm:t>
    </dgm:pt>
    <dgm:pt modelId="{824CA48D-7881-4CA4-BFC2-12089CA9F198}">
      <dgm:prSet/>
      <dgm:spPr/>
      <dgm:t>
        <a:bodyPr/>
        <a:lstStyle/>
        <a:p>
          <a:r>
            <a:rPr lang="en-US"/>
            <a:t>Create package of files and easily install/uninstall/rollback package</a:t>
          </a:r>
        </a:p>
      </dgm:t>
    </dgm:pt>
    <dgm:pt modelId="{D2770B1F-DD20-4A1E-8C3B-271A4DDC9446}" type="parTrans" cxnId="{B31C0461-8B61-4F12-BCD9-E8AB747A82FD}">
      <dgm:prSet/>
      <dgm:spPr/>
      <dgm:t>
        <a:bodyPr/>
        <a:lstStyle/>
        <a:p>
          <a:endParaRPr lang="en-US"/>
        </a:p>
      </dgm:t>
    </dgm:pt>
    <dgm:pt modelId="{EE3CAA43-36DB-46DD-9E61-685AB0E33390}" type="sibTrans" cxnId="{B31C0461-8B61-4F12-BCD9-E8AB747A82FD}">
      <dgm:prSet phldrT="1" phldr="0"/>
      <dgm:spPr/>
      <dgm:t>
        <a:bodyPr/>
        <a:lstStyle/>
        <a:p>
          <a:r>
            <a:rPr lang="en-US"/>
            <a:t>1</a:t>
          </a:r>
        </a:p>
      </dgm:t>
    </dgm:pt>
    <dgm:pt modelId="{A5E72656-3164-4400-B8EC-FCA52A225231}">
      <dgm:prSet/>
      <dgm:spPr/>
      <dgm:t>
        <a:bodyPr/>
        <a:lstStyle/>
        <a:p>
          <a:r>
            <a:rPr lang="en-US"/>
            <a:t>Create templates to avoid hard coding</a:t>
          </a:r>
        </a:p>
      </dgm:t>
    </dgm:pt>
    <dgm:pt modelId="{DB7CF8AF-9922-439B-9B31-05723B3B3683}" type="parTrans" cxnId="{6EC950D8-8946-406A-AC6B-E9BC17D5D41F}">
      <dgm:prSet/>
      <dgm:spPr/>
      <dgm:t>
        <a:bodyPr/>
        <a:lstStyle/>
        <a:p>
          <a:endParaRPr lang="en-US"/>
        </a:p>
      </dgm:t>
    </dgm:pt>
    <dgm:pt modelId="{F973DD1E-1AFA-4452-91CA-540CB6913BAC}" type="sibTrans" cxnId="{6EC950D8-8946-406A-AC6B-E9BC17D5D41F}">
      <dgm:prSet phldrT="2" phldr="0"/>
      <dgm:spPr/>
      <dgm:t>
        <a:bodyPr/>
        <a:lstStyle/>
        <a:p>
          <a:r>
            <a:rPr lang="en-US"/>
            <a:t>2</a:t>
          </a:r>
        </a:p>
      </dgm:t>
    </dgm:pt>
    <dgm:pt modelId="{5931A8D1-9EAA-46B5-B52F-F11E75223E0C}">
      <dgm:prSet/>
      <dgm:spPr/>
      <dgm:t>
        <a:bodyPr/>
        <a:lstStyle/>
        <a:p>
          <a:r>
            <a:rPr lang="en-US"/>
            <a:t>Use hooks to define pre and post dependencies</a:t>
          </a:r>
        </a:p>
      </dgm:t>
    </dgm:pt>
    <dgm:pt modelId="{1A6F3468-F186-4C6B-A820-57FD26885A9E}" type="parTrans" cxnId="{D9275330-7174-4DD7-8D8D-CE928C52D5B4}">
      <dgm:prSet/>
      <dgm:spPr/>
      <dgm:t>
        <a:bodyPr/>
        <a:lstStyle/>
        <a:p>
          <a:endParaRPr lang="en-US"/>
        </a:p>
      </dgm:t>
    </dgm:pt>
    <dgm:pt modelId="{89C14DB3-BD15-48CF-8374-FF38DE4CD863}" type="sibTrans" cxnId="{D9275330-7174-4DD7-8D8D-CE928C52D5B4}">
      <dgm:prSet phldrT="3" phldr="0"/>
      <dgm:spPr/>
      <dgm:t>
        <a:bodyPr/>
        <a:lstStyle/>
        <a:p>
          <a:r>
            <a:rPr lang="en-US"/>
            <a:t>3</a:t>
          </a:r>
        </a:p>
      </dgm:t>
    </dgm:pt>
    <dgm:pt modelId="{625882E4-6936-41FB-99BD-E725511E8DA1}">
      <dgm:prSet/>
      <dgm:spPr/>
      <dgm:t>
        <a:bodyPr/>
        <a:lstStyle/>
        <a:p>
          <a:r>
            <a:rPr lang="en-US"/>
            <a:t>Helm keeps versioning through its releases</a:t>
          </a:r>
        </a:p>
      </dgm:t>
    </dgm:pt>
    <dgm:pt modelId="{1256B6C8-077B-432F-8F76-33E602A2D0E3}" type="parTrans" cxnId="{ED0BD18E-4CE1-4B2A-A451-7CDB56FA243D}">
      <dgm:prSet/>
      <dgm:spPr/>
      <dgm:t>
        <a:bodyPr/>
        <a:lstStyle/>
        <a:p>
          <a:endParaRPr lang="en-US"/>
        </a:p>
      </dgm:t>
    </dgm:pt>
    <dgm:pt modelId="{010290A8-3C74-4C3C-82A6-645EBB33EE26}" type="sibTrans" cxnId="{ED0BD18E-4CE1-4B2A-A451-7CDB56FA243D}">
      <dgm:prSet phldrT="4" phldr="0"/>
      <dgm:spPr/>
      <dgm:t>
        <a:bodyPr/>
        <a:lstStyle/>
        <a:p>
          <a:r>
            <a:rPr lang="en-US"/>
            <a:t>4</a:t>
          </a:r>
        </a:p>
      </dgm:t>
    </dgm:pt>
    <dgm:pt modelId="{73A002EE-D304-435C-8AB8-525AC611E112}">
      <dgm:prSet/>
      <dgm:spPr/>
      <dgm:t>
        <a:bodyPr/>
        <a:lstStyle/>
        <a:p>
          <a:r>
            <a:rPr lang="en-US"/>
            <a:t>Store the package in http repository and share repo url</a:t>
          </a:r>
        </a:p>
      </dgm:t>
    </dgm:pt>
    <dgm:pt modelId="{B5611EA4-9452-4884-9F88-D05062CC1CF0}" type="parTrans" cxnId="{E6DDD3EB-A31E-4D76-AE63-9D781FF02A72}">
      <dgm:prSet/>
      <dgm:spPr/>
      <dgm:t>
        <a:bodyPr/>
        <a:lstStyle/>
        <a:p>
          <a:endParaRPr lang="en-US"/>
        </a:p>
      </dgm:t>
    </dgm:pt>
    <dgm:pt modelId="{57A20F1A-A722-424A-AF9E-99376FC8403F}" type="sibTrans" cxnId="{E6DDD3EB-A31E-4D76-AE63-9D781FF02A72}">
      <dgm:prSet phldrT="5" phldr="0"/>
      <dgm:spPr/>
      <dgm:t>
        <a:bodyPr/>
        <a:lstStyle/>
        <a:p>
          <a:r>
            <a:rPr lang="en-US"/>
            <a:t>5</a:t>
          </a:r>
        </a:p>
      </dgm:t>
    </dgm:pt>
    <dgm:pt modelId="{3C014629-6FE3-4C24-828D-23E30DEB567F}">
      <dgm:prSet/>
      <dgm:spPr/>
      <dgm:t>
        <a:bodyPr/>
        <a:lstStyle/>
        <a:p>
          <a:r>
            <a:rPr lang="en-US"/>
            <a:t>Use named templates to define reusable code snippet</a:t>
          </a:r>
        </a:p>
      </dgm:t>
    </dgm:pt>
    <dgm:pt modelId="{6AAD98AE-9FCE-4197-9FBC-CDF38139211E}" type="parTrans" cxnId="{A7131D5C-6C4E-435F-A266-C860F35F05FC}">
      <dgm:prSet/>
      <dgm:spPr/>
      <dgm:t>
        <a:bodyPr/>
        <a:lstStyle/>
        <a:p>
          <a:endParaRPr lang="en-US"/>
        </a:p>
      </dgm:t>
    </dgm:pt>
    <dgm:pt modelId="{A98038AA-600E-4656-ABBF-6243E09E7620}" type="sibTrans" cxnId="{A7131D5C-6C4E-435F-A266-C860F35F05FC}">
      <dgm:prSet phldrT="6" phldr="0"/>
      <dgm:spPr/>
      <dgm:t>
        <a:bodyPr/>
        <a:lstStyle/>
        <a:p>
          <a:endParaRPr lang="en-US"/>
        </a:p>
      </dgm:t>
    </dgm:pt>
    <dgm:pt modelId="{2BB9B9AF-3A96-0846-89BE-1F0CBCB9A674}" type="pres">
      <dgm:prSet presAssocID="{11943511-B710-4DB1-9EDD-658E9C37716C}" presName="Name0" presStyleCnt="0">
        <dgm:presLayoutVars>
          <dgm:dir/>
          <dgm:resizeHandles val="exact"/>
        </dgm:presLayoutVars>
      </dgm:prSet>
      <dgm:spPr/>
    </dgm:pt>
    <dgm:pt modelId="{C4F2DD32-B767-6F4C-A929-7A2817DD2C62}" type="pres">
      <dgm:prSet presAssocID="{824CA48D-7881-4CA4-BFC2-12089CA9F198}" presName="node" presStyleLbl="node1" presStyleIdx="0" presStyleCnt="6">
        <dgm:presLayoutVars>
          <dgm:bulletEnabled val="1"/>
        </dgm:presLayoutVars>
      </dgm:prSet>
      <dgm:spPr/>
    </dgm:pt>
    <dgm:pt modelId="{210B5CA4-A190-9640-9E0F-6CA4499D1FF6}" type="pres">
      <dgm:prSet presAssocID="{EE3CAA43-36DB-46DD-9E61-685AB0E33390}" presName="sibTrans" presStyleLbl="sibTrans1D1" presStyleIdx="0" presStyleCnt="5"/>
      <dgm:spPr/>
    </dgm:pt>
    <dgm:pt modelId="{B11C332A-AFBF-B64F-ABCB-67C737391E4C}" type="pres">
      <dgm:prSet presAssocID="{EE3CAA43-36DB-46DD-9E61-685AB0E33390}" presName="connectorText" presStyleLbl="sibTrans1D1" presStyleIdx="0" presStyleCnt="5"/>
      <dgm:spPr/>
    </dgm:pt>
    <dgm:pt modelId="{52882721-2540-E141-9A01-668831BA9E5C}" type="pres">
      <dgm:prSet presAssocID="{A5E72656-3164-4400-B8EC-FCA52A225231}" presName="node" presStyleLbl="node1" presStyleIdx="1" presStyleCnt="6">
        <dgm:presLayoutVars>
          <dgm:bulletEnabled val="1"/>
        </dgm:presLayoutVars>
      </dgm:prSet>
      <dgm:spPr/>
    </dgm:pt>
    <dgm:pt modelId="{F515CD90-D54B-1A47-88F1-2FB6E1667242}" type="pres">
      <dgm:prSet presAssocID="{F973DD1E-1AFA-4452-91CA-540CB6913BAC}" presName="sibTrans" presStyleLbl="sibTrans1D1" presStyleIdx="1" presStyleCnt="5"/>
      <dgm:spPr/>
    </dgm:pt>
    <dgm:pt modelId="{8BB44E68-169F-F14E-8070-E6717AE8717F}" type="pres">
      <dgm:prSet presAssocID="{F973DD1E-1AFA-4452-91CA-540CB6913BAC}" presName="connectorText" presStyleLbl="sibTrans1D1" presStyleIdx="1" presStyleCnt="5"/>
      <dgm:spPr/>
    </dgm:pt>
    <dgm:pt modelId="{34FB5744-164B-B94D-B480-D475A8619B32}" type="pres">
      <dgm:prSet presAssocID="{5931A8D1-9EAA-46B5-B52F-F11E75223E0C}" presName="node" presStyleLbl="node1" presStyleIdx="2" presStyleCnt="6">
        <dgm:presLayoutVars>
          <dgm:bulletEnabled val="1"/>
        </dgm:presLayoutVars>
      </dgm:prSet>
      <dgm:spPr/>
    </dgm:pt>
    <dgm:pt modelId="{47C7DB51-E821-8543-86DD-21B18293152C}" type="pres">
      <dgm:prSet presAssocID="{89C14DB3-BD15-48CF-8374-FF38DE4CD863}" presName="sibTrans" presStyleLbl="sibTrans1D1" presStyleIdx="2" presStyleCnt="5"/>
      <dgm:spPr/>
    </dgm:pt>
    <dgm:pt modelId="{CFD56C18-8EF7-0D49-B46E-9F065EF5B0AD}" type="pres">
      <dgm:prSet presAssocID="{89C14DB3-BD15-48CF-8374-FF38DE4CD863}" presName="connectorText" presStyleLbl="sibTrans1D1" presStyleIdx="2" presStyleCnt="5"/>
      <dgm:spPr/>
    </dgm:pt>
    <dgm:pt modelId="{FECA7874-407C-104B-9461-3005CF4C8DFA}" type="pres">
      <dgm:prSet presAssocID="{625882E4-6936-41FB-99BD-E725511E8DA1}" presName="node" presStyleLbl="node1" presStyleIdx="3" presStyleCnt="6">
        <dgm:presLayoutVars>
          <dgm:bulletEnabled val="1"/>
        </dgm:presLayoutVars>
      </dgm:prSet>
      <dgm:spPr/>
    </dgm:pt>
    <dgm:pt modelId="{60DCC181-CBA6-4846-A2B1-A5728B321AAD}" type="pres">
      <dgm:prSet presAssocID="{010290A8-3C74-4C3C-82A6-645EBB33EE26}" presName="sibTrans" presStyleLbl="sibTrans1D1" presStyleIdx="3" presStyleCnt="5"/>
      <dgm:spPr/>
    </dgm:pt>
    <dgm:pt modelId="{C7219EF4-8EEF-1D4E-A580-06BEC0F8F106}" type="pres">
      <dgm:prSet presAssocID="{010290A8-3C74-4C3C-82A6-645EBB33EE26}" presName="connectorText" presStyleLbl="sibTrans1D1" presStyleIdx="3" presStyleCnt="5"/>
      <dgm:spPr/>
    </dgm:pt>
    <dgm:pt modelId="{E3703F21-886D-8B4F-A981-C09D70910455}" type="pres">
      <dgm:prSet presAssocID="{73A002EE-D304-435C-8AB8-525AC611E112}" presName="node" presStyleLbl="node1" presStyleIdx="4" presStyleCnt="6">
        <dgm:presLayoutVars>
          <dgm:bulletEnabled val="1"/>
        </dgm:presLayoutVars>
      </dgm:prSet>
      <dgm:spPr/>
    </dgm:pt>
    <dgm:pt modelId="{17372FD5-9549-1444-9B3C-35589AC37664}" type="pres">
      <dgm:prSet presAssocID="{57A20F1A-A722-424A-AF9E-99376FC8403F}" presName="sibTrans" presStyleLbl="sibTrans1D1" presStyleIdx="4" presStyleCnt="5"/>
      <dgm:spPr/>
    </dgm:pt>
    <dgm:pt modelId="{6D2396E4-4C97-3246-9CEC-E10F05DE2765}" type="pres">
      <dgm:prSet presAssocID="{57A20F1A-A722-424A-AF9E-99376FC8403F}" presName="connectorText" presStyleLbl="sibTrans1D1" presStyleIdx="4" presStyleCnt="5"/>
      <dgm:spPr/>
    </dgm:pt>
    <dgm:pt modelId="{2F49EB9F-A154-484E-9922-0010B1D78D1A}" type="pres">
      <dgm:prSet presAssocID="{3C014629-6FE3-4C24-828D-23E30DEB567F}" presName="node" presStyleLbl="node1" presStyleIdx="5" presStyleCnt="6">
        <dgm:presLayoutVars>
          <dgm:bulletEnabled val="1"/>
        </dgm:presLayoutVars>
      </dgm:prSet>
      <dgm:spPr/>
    </dgm:pt>
  </dgm:ptLst>
  <dgm:cxnLst>
    <dgm:cxn modelId="{1396D321-61CD-F348-A883-47FCF86CDDFC}" type="presOf" srcId="{89C14DB3-BD15-48CF-8374-FF38DE4CD863}" destId="{CFD56C18-8EF7-0D49-B46E-9F065EF5B0AD}" srcOrd="1" destOrd="0" presId="urn:microsoft.com/office/officeart/2016/7/layout/RepeatingBendingProcessNew"/>
    <dgm:cxn modelId="{77CB6E2A-2A94-DF4A-955C-62E14D0F67F2}" type="presOf" srcId="{F973DD1E-1AFA-4452-91CA-540CB6913BAC}" destId="{8BB44E68-169F-F14E-8070-E6717AE8717F}" srcOrd="1" destOrd="0" presId="urn:microsoft.com/office/officeart/2016/7/layout/RepeatingBendingProcessNew"/>
    <dgm:cxn modelId="{D9275330-7174-4DD7-8D8D-CE928C52D5B4}" srcId="{11943511-B710-4DB1-9EDD-658E9C37716C}" destId="{5931A8D1-9EAA-46B5-B52F-F11E75223E0C}" srcOrd="2" destOrd="0" parTransId="{1A6F3468-F186-4C6B-A820-57FD26885A9E}" sibTransId="{89C14DB3-BD15-48CF-8374-FF38DE4CD863}"/>
    <dgm:cxn modelId="{8BABAC4E-6887-534D-B6D5-032884C409EB}" type="presOf" srcId="{89C14DB3-BD15-48CF-8374-FF38DE4CD863}" destId="{47C7DB51-E821-8543-86DD-21B18293152C}" srcOrd="0" destOrd="0" presId="urn:microsoft.com/office/officeart/2016/7/layout/RepeatingBendingProcessNew"/>
    <dgm:cxn modelId="{B94BF552-E745-DA48-9FBF-84AB788A2C21}" type="presOf" srcId="{5931A8D1-9EAA-46B5-B52F-F11E75223E0C}" destId="{34FB5744-164B-B94D-B480-D475A8619B32}" srcOrd="0" destOrd="0" presId="urn:microsoft.com/office/officeart/2016/7/layout/RepeatingBendingProcessNew"/>
    <dgm:cxn modelId="{A7131D5C-6C4E-435F-A266-C860F35F05FC}" srcId="{11943511-B710-4DB1-9EDD-658E9C37716C}" destId="{3C014629-6FE3-4C24-828D-23E30DEB567F}" srcOrd="5" destOrd="0" parTransId="{6AAD98AE-9FCE-4197-9FBC-CDF38139211E}" sibTransId="{A98038AA-600E-4656-ABBF-6243E09E7620}"/>
    <dgm:cxn modelId="{B31C0461-8B61-4F12-BCD9-E8AB747A82FD}" srcId="{11943511-B710-4DB1-9EDD-658E9C37716C}" destId="{824CA48D-7881-4CA4-BFC2-12089CA9F198}" srcOrd="0" destOrd="0" parTransId="{D2770B1F-DD20-4A1E-8C3B-271A4DDC9446}" sibTransId="{EE3CAA43-36DB-46DD-9E61-685AB0E33390}"/>
    <dgm:cxn modelId="{ED0BD18E-4CE1-4B2A-A451-7CDB56FA243D}" srcId="{11943511-B710-4DB1-9EDD-658E9C37716C}" destId="{625882E4-6936-41FB-99BD-E725511E8DA1}" srcOrd="3" destOrd="0" parTransId="{1256B6C8-077B-432F-8F76-33E602A2D0E3}" sibTransId="{010290A8-3C74-4C3C-82A6-645EBB33EE26}"/>
    <dgm:cxn modelId="{024C9FA3-D4E9-8D4C-8137-28E6ACF745C6}" type="presOf" srcId="{73A002EE-D304-435C-8AB8-525AC611E112}" destId="{E3703F21-886D-8B4F-A981-C09D70910455}" srcOrd="0" destOrd="0" presId="urn:microsoft.com/office/officeart/2016/7/layout/RepeatingBendingProcessNew"/>
    <dgm:cxn modelId="{54C918A4-963D-264E-A869-1D92FAB5800B}" type="presOf" srcId="{EE3CAA43-36DB-46DD-9E61-685AB0E33390}" destId="{210B5CA4-A190-9640-9E0F-6CA4499D1FF6}" srcOrd="0" destOrd="0" presId="urn:microsoft.com/office/officeart/2016/7/layout/RepeatingBendingProcessNew"/>
    <dgm:cxn modelId="{A8F4AFA8-6B7A-264D-9BF9-CE8130225ADB}" type="presOf" srcId="{EE3CAA43-36DB-46DD-9E61-685AB0E33390}" destId="{B11C332A-AFBF-B64F-ABCB-67C737391E4C}" srcOrd="1" destOrd="0" presId="urn:microsoft.com/office/officeart/2016/7/layout/RepeatingBendingProcessNew"/>
    <dgm:cxn modelId="{F37963AD-1513-3E40-98EC-9302593ACA3F}" type="presOf" srcId="{F973DD1E-1AFA-4452-91CA-540CB6913BAC}" destId="{F515CD90-D54B-1A47-88F1-2FB6E1667242}" srcOrd="0" destOrd="0" presId="urn:microsoft.com/office/officeart/2016/7/layout/RepeatingBendingProcessNew"/>
    <dgm:cxn modelId="{91F188AF-5CA1-B245-9145-B83EA7FF235D}" type="presOf" srcId="{824CA48D-7881-4CA4-BFC2-12089CA9F198}" destId="{C4F2DD32-B767-6F4C-A929-7A2817DD2C62}" srcOrd="0" destOrd="0" presId="urn:microsoft.com/office/officeart/2016/7/layout/RepeatingBendingProcessNew"/>
    <dgm:cxn modelId="{66B665B1-C4DE-004D-B354-12EE9701A1DE}" type="presOf" srcId="{010290A8-3C74-4C3C-82A6-645EBB33EE26}" destId="{60DCC181-CBA6-4846-A2B1-A5728B321AAD}" srcOrd="0" destOrd="0" presId="urn:microsoft.com/office/officeart/2016/7/layout/RepeatingBendingProcessNew"/>
    <dgm:cxn modelId="{9A8E4FB7-6714-DF49-B69B-0F1B707CCD44}" type="presOf" srcId="{57A20F1A-A722-424A-AF9E-99376FC8403F}" destId="{17372FD5-9549-1444-9B3C-35589AC37664}" srcOrd="0" destOrd="0" presId="urn:microsoft.com/office/officeart/2016/7/layout/RepeatingBendingProcessNew"/>
    <dgm:cxn modelId="{CBB388C3-82A2-ED44-B0D3-1037F0BAC586}" type="presOf" srcId="{625882E4-6936-41FB-99BD-E725511E8DA1}" destId="{FECA7874-407C-104B-9461-3005CF4C8DFA}" srcOrd="0" destOrd="0" presId="urn:microsoft.com/office/officeart/2016/7/layout/RepeatingBendingProcessNew"/>
    <dgm:cxn modelId="{729515C7-38CE-4F45-8670-D5ADE443FFA7}" type="presOf" srcId="{010290A8-3C74-4C3C-82A6-645EBB33EE26}" destId="{C7219EF4-8EEF-1D4E-A580-06BEC0F8F106}" srcOrd="1" destOrd="0" presId="urn:microsoft.com/office/officeart/2016/7/layout/RepeatingBendingProcessNew"/>
    <dgm:cxn modelId="{509168C7-054D-4B45-BCF2-E15454B58132}" type="presOf" srcId="{57A20F1A-A722-424A-AF9E-99376FC8403F}" destId="{6D2396E4-4C97-3246-9CEC-E10F05DE2765}" srcOrd="1" destOrd="0" presId="urn:microsoft.com/office/officeart/2016/7/layout/RepeatingBendingProcessNew"/>
    <dgm:cxn modelId="{851C8AD7-31FB-464A-B36C-412F2330A5FD}" type="presOf" srcId="{A5E72656-3164-4400-B8EC-FCA52A225231}" destId="{52882721-2540-E141-9A01-668831BA9E5C}" srcOrd="0" destOrd="0" presId="urn:microsoft.com/office/officeart/2016/7/layout/RepeatingBendingProcessNew"/>
    <dgm:cxn modelId="{6EC950D8-8946-406A-AC6B-E9BC17D5D41F}" srcId="{11943511-B710-4DB1-9EDD-658E9C37716C}" destId="{A5E72656-3164-4400-B8EC-FCA52A225231}" srcOrd="1" destOrd="0" parTransId="{DB7CF8AF-9922-439B-9B31-05723B3B3683}" sibTransId="{F973DD1E-1AFA-4452-91CA-540CB6913BAC}"/>
    <dgm:cxn modelId="{FCE7DCDF-DE43-A848-973A-BFBEB48C90AD}" type="presOf" srcId="{11943511-B710-4DB1-9EDD-658E9C37716C}" destId="{2BB9B9AF-3A96-0846-89BE-1F0CBCB9A674}" srcOrd="0" destOrd="0" presId="urn:microsoft.com/office/officeart/2016/7/layout/RepeatingBendingProcessNew"/>
    <dgm:cxn modelId="{91183DE8-3911-BE41-915E-30BEDBD22EFF}" type="presOf" srcId="{3C014629-6FE3-4C24-828D-23E30DEB567F}" destId="{2F49EB9F-A154-484E-9922-0010B1D78D1A}" srcOrd="0" destOrd="0" presId="urn:microsoft.com/office/officeart/2016/7/layout/RepeatingBendingProcessNew"/>
    <dgm:cxn modelId="{E6DDD3EB-A31E-4D76-AE63-9D781FF02A72}" srcId="{11943511-B710-4DB1-9EDD-658E9C37716C}" destId="{73A002EE-D304-435C-8AB8-525AC611E112}" srcOrd="4" destOrd="0" parTransId="{B5611EA4-9452-4884-9F88-D05062CC1CF0}" sibTransId="{57A20F1A-A722-424A-AF9E-99376FC8403F}"/>
    <dgm:cxn modelId="{6B74EB79-FD92-C74F-AB90-2A45BB8F28A6}" type="presParOf" srcId="{2BB9B9AF-3A96-0846-89BE-1F0CBCB9A674}" destId="{C4F2DD32-B767-6F4C-A929-7A2817DD2C62}" srcOrd="0" destOrd="0" presId="urn:microsoft.com/office/officeart/2016/7/layout/RepeatingBendingProcessNew"/>
    <dgm:cxn modelId="{6A9BA5FC-424A-2D4D-9689-635488A429AF}" type="presParOf" srcId="{2BB9B9AF-3A96-0846-89BE-1F0CBCB9A674}" destId="{210B5CA4-A190-9640-9E0F-6CA4499D1FF6}" srcOrd="1" destOrd="0" presId="urn:microsoft.com/office/officeart/2016/7/layout/RepeatingBendingProcessNew"/>
    <dgm:cxn modelId="{81A76DC2-CE22-F24F-97A7-4F58DEEC7DE2}" type="presParOf" srcId="{210B5CA4-A190-9640-9E0F-6CA4499D1FF6}" destId="{B11C332A-AFBF-B64F-ABCB-67C737391E4C}" srcOrd="0" destOrd="0" presId="urn:microsoft.com/office/officeart/2016/7/layout/RepeatingBendingProcessNew"/>
    <dgm:cxn modelId="{135C7D38-0E52-DA4F-9887-73C507F6B315}" type="presParOf" srcId="{2BB9B9AF-3A96-0846-89BE-1F0CBCB9A674}" destId="{52882721-2540-E141-9A01-668831BA9E5C}" srcOrd="2" destOrd="0" presId="urn:microsoft.com/office/officeart/2016/7/layout/RepeatingBendingProcessNew"/>
    <dgm:cxn modelId="{91E3AAFC-1C07-064B-98A7-A7C3AF9628C4}" type="presParOf" srcId="{2BB9B9AF-3A96-0846-89BE-1F0CBCB9A674}" destId="{F515CD90-D54B-1A47-88F1-2FB6E1667242}" srcOrd="3" destOrd="0" presId="urn:microsoft.com/office/officeart/2016/7/layout/RepeatingBendingProcessNew"/>
    <dgm:cxn modelId="{3573A3A4-B703-2F46-9D3B-7B090ED82C36}" type="presParOf" srcId="{F515CD90-D54B-1A47-88F1-2FB6E1667242}" destId="{8BB44E68-169F-F14E-8070-E6717AE8717F}" srcOrd="0" destOrd="0" presId="urn:microsoft.com/office/officeart/2016/7/layout/RepeatingBendingProcessNew"/>
    <dgm:cxn modelId="{6134CCE6-4D38-3848-9D01-CA1146C03739}" type="presParOf" srcId="{2BB9B9AF-3A96-0846-89BE-1F0CBCB9A674}" destId="{34FB5744-164B-B94D-B480-D475A8619B32}" srcOrd="4" destOrd="0" presId="urn:microsoft.com/office/officeart/2016/7/layout/RepeatingBendingProcessNew"/>
    <dgm:cxn modelId="{903283FF-04B3-D347-9F59-A253541E78ED}" type="presParOf" srcId="{2BB9B9AF-3A96-0846-89BE-1F0CBCB9A674}" destId="{47C7DB51-E821-8543-86DD-21B18293152C}" srcOrd="5" destOrd="0" presId="urn:microsoft.com/office/officeart/2016/7/layout/RepeatingBendingProcessNew"/>
    <dgm:cxn modelId="{A094498F-20A0-974E-9B88-C6B8FB775F33}" type="presParOf" srcId="{47C7DB51-E821-8543-86DD-21B18293152C}" destId="{CFD56C18-8EF7-0D49-B46E-9F065EF5B0AD}" srcOrd="0" destOrd="0" presId="urn:microsoft.com/office/officeart/2016/7/layout/RepeatingBendingProcessNew"/>
    <dgm:cxn modelId="{5614D5FE-71F7-A34C-8DA6-ADBB03CEAD9E}" type="presParOf" srcId="{2BB9B9AF-3A96-0846-89BE-1F0CBCB9A674}" destId="{FECA7874-407C-104B-9461-3005CF4C8DFA}" srcOrd="6" destOrd="0" presId="urn:microsoft.com/office/officeart/2016/7/layout/RepeatingBendingProcessNew"/>
    <dgm:cxn modelId="{FA4E16B8-8460-8349-9754-ADE3B63FB9E3}" type="presParOf" srcId="{2BB9B9AF-3A96-0846-89BE-1F0CBCB9A674}" destId="{60DCC181-CBA6-4846-A2B1-A5728B321AAD}" srcOrd="7" destOrd="0" presId="urn:microsoft.com/office/officeart/2016/7/layout/RepeatingBendingProcessNew"/>
    <dgm:cxn modelId="{8BA9DCED-070A-3D4D-8D60-52FDB2A3E938}" type="presParOf" srcId="{60DCC181-CBA6-4846-A2B1-A5728B321AAD}" destId="{C7219EF4-8EEF-1D4E-A580-06BEC0F8F106}" srcOrd="0" destOrd="0" presId="urn:microsoft.com/office/officeart/2016/7/layout/RepeatingBendingProcessNew"/>
    <dgm:cxn modelId="{A47E2C6C-4427-8342-8A74-F8B1D05BB936}" type="presParOf" srcId="{2BB9B9AF-3A96-0846-89BE-1F0CBCB9A674}" destId="{E3703F21-886D-8B4F-A981-C09D70910455}" srcOrd="8" destOrd="0" presId="urn:microsoft.com/office/officeart/2016/7/layout/RepeatingBendingProcessNew"/>
    <dgm:cxn modelId="{2F933197-6119-D745-BA2A-129EF9092CD0}" type="presParOf" srcId="{2BB9B9AF-3A96-0846-89BE-1F0CBCB9A674}" destId="{17372FD5-9549-1444-9B3C-35589AC37664}" srcOrd="9" destOrd="0" presId="urn:microsoft.com/office/officeart/2016/7/layout/RepeatingBendingProcessNew"/>
    <dgm:cxn modelId="{013CAA61-7C7B-0E44-8031-FA0280E2FA7D}" type="presParOf" srcId="{17372FD5-9549-1444-9B3C-35589AC37664}" destId="{6D2396E4-4C97-3246-9CEC-E10F05DE2765}" srcOrd="0" destOrd="0" presId="urn:microsoft.com/office/officeart/2016/7/layout/RepeatingBendingProcessNew"/>
    <dgm:cxn modelId="{1C8FEF73-D815-AF4D-8C2E-C01C3F9677EF}" type="presParOf" srcId="{2BB9B9AF-3A96-0846-89BE-1F0CBCB9A674}" destId="{2F49EB9F-A154-484E-9922-0010B1D78D1A}"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90D21FE-9EA2-43D5-BDC1-3284CDBCFF5F}" type="doc">
      <dgm:prSet loTypeId="urn:microsoft.com/office/officeart/2005/8/layout/default" loCatId="list" qsTypeId="urn:microsoft.com/office/officeart/2005/8/quickstyle/simple5" qsCatId="simple" csTypeId="urn:microsoft.com/office/officeart/2005/8/colors/colorful5" csCatId="colorful"/>
      <dgm:spPr/>
      <dgm:t>
        <a:bodyPr/>
        <a:lstStyle/>
        <a:p>
          <a:endParaRPr lang="en-US"/>
        </a:p>
      </dgm:t>
    </dgm:pt>
    <dgm:pt modelId="{E4A81471-FD21-48B7-82A3-3BBE5088E9FE}">
      <dgm:prSet/>
      <dgm:spPr/>
      <dgm:t>
        <a:bodyPr/>
        <a:lstStyle/>
        <a:p>
          <a:r>
            <a:rPr lang="en-IN" b="0" i="0"/>
            <a:t>Helm is the best way to find, share, and use software built for </a:t>
          </a:r>
          <a:r>
            <a:rPr lang="en-IN" b="0" i="0">
              <a:hlinkClick xmlns:r="http://schemas.openxmlformats.org/officeDocument/2006/relationships" r:id="rId1"/>
            </a:rPr>
            <a:t>Kubernetes</a:t>
          </a:r>
          <a:r>
            <a:rPr lang="en-IN" b="0" i="0"/>
            <a:t>.</a:t>
          </a:r>
          <a:endParaRPr lang="en-US"/>
        </a:p>
      </dgm:t>
    </dgm:pt>
    <dgm:pt modelId="{88F325A9-5018-4A73-8054-3C15BE0CFE3A}" type="parTrans" cxnId="{D74FC88F-F6C7-4A7A-A9DF-8B317EEEA81F}">
      <dgm:prSet/>
      <dgm:spPr/>
      <dgm:t>
        <a:bodyPr/>
        <a:lstStyle/>
        <a:p>
          <a:endParaRPr lang="en-US"/>
        </a:p>
      </dgm:t>
    </dgm:pt>
    <dgm:pt modelId="{4AB551D1-776A-4976-805E-2BA9AAD3D62D}" type="sibTrans" cxnId="{D74FC88F-F6C7-4A7A-A9DF-8B317EEEA81F}">
      <dgm:prSet/>
      <dgm:spPr/>
      <dgm:t>
        <a:bodyPr/>
        <a:lstStyle/>
        <a:p>
          <a:endParaRPr lang="en-US"/>
        </a:p>
      </dgm:t>
    </dgm:pt>
    <dgm:pt modelId="{1838D9E1-B7AC-4D9E-A404-495A79151444}">
      <dgm:prSet/>
      <dgm:spPr/>
      <dgm:t>
        <a:bodyPr/>
        <a:lstStyle/>
        <a:p>
          <a:r>
            <a:rPr lang="en-IN" b="0" i="0"/>
            <a:t>Helm is a powerful tool that simplifies the deployment and management of applications on Kubernetes. It acts as a package manager for </a:t>
          </a:r>
          <a:r>
            <a:rPr lang="en-IN" b="0" i="0" u="sng">
              <a:hlinkClick xmlns:r="http://schemas.openxmlformats.org/officeDocument/2006/relationships" r:id="rId2"/>
            </a:rPr>
            <a:t>Kubernetes</a:t>
          </a:r>
          <a:r>
            <a:rPr lang="en-IN" b="0" i="0"/>
            <a:t>, much like apt or yum for Linux, allowing users to define, install, and upgrade even the most complex Kubernetes applications. With Helm, system administrators and developers can streamline their workflows, reduce complexity, and ensure consistency across deployments. </a:t>
          </a:r>
          <a:endParaRPr lang="en-US"/>
        </a:p>
      </dgm:t>
    </dgm:pt>
    <dgm:pt modelId="{A5BAE9AE-2A22-4441-9F1F-16ABDF157F82}" type="parTrans" cxnId="{2DA4C33A-018B-4FF5-83EF-0B4D8C9BB0CC}">
      <dgm:prSet/>
      <dgm:spPr/>
      <dgm:t>
        <a:bodyPr/>
        <a:lstStyle/>
        <a:p>
          <a:endParaRPr lang="en-US"/>
        </a:p>
      </dgm:t>
    </dgm:pt>
    <dgm:pt modelId="{1C112236-2A8B-43A8-A5F8-85F336731799}" type="sibTrans" cxnId="{2DA4C33A-018B-4FF5-83EF-0B4D8C9BB0CC}">
      <dgm:prSet/>
      <dgm:spPr/>
      <dgm:t>
        <a:bodyPr/>
        <a:lstStyle/>
        <a:p>
          <a:endParaRPr lang="en-US"/>
        </a:p>
      </dgm:t>
    </dgm:pt>
    <dgm:pt modelId="{AB32A4BC-8F9E-EE44-B8CB-C3085A92B83B}" type="pres">
      <dgm:prSet presAssocID="{790D21FE-9EA2-43D5-BDC1-3284CDBCFF5F}" presName="diagram" presStyleCnt="0">
        <dgm:presLayoutVars>
          <dgm:dir/>
          <dgm:resizeHandles val="exact"/>
        </dgm:presLayoutVars>
      </dgm:prSet>
      <dgm:spPr/>
    </dgm:pt>
    <dgm:pt modelId="{8F09F348-F100-8249-B14B-2C572AD17C98}" type="pres">
      <dgm:prSet presAssocID="{E4A81471-FD21-48B7-82A3-3BBE5088E9FE}" presName="node" presStyleLbl="node1" presStyleIdx="0" presStyleCnt="2">
        <dgm:presLayoutVars>
          <dgm:bulletEnabled val="1"/>
        </dgm:presLayoutVars>
      </dgm:prSet>
      <dgm:spPr/>
    </dgm:pt>
    <dgm:pt modelId="{1775FCDA-FDB9-3040-8139-B27276D53998}" type="pres">
      <dgm:prSet presAssocID="{4AB551D1-776A-4976-805E-2BA9AAD3D62D}" presName="sibTrans" presStyleCnt="0"/>
      <dgm:spPr/>
    </dgm:pt>
    <dgm:pt modelId="{FCFD56AD-A864-2941-9663-D51F73B41B8F}" type="pres">
      <dgm:prSet presAssocID="{1838D9E1-B7AC-4D9E-A404-495A79151444}" presName="node" presStyleLbl="node1" presStyleIdx="1" presStyleCnt="2">
        <dgm:presLayoutVars>
          <dgm:bulletEnabled val="1"/>
        </dgm:presLayoutVars>
      </dgm:prSet>
      <dgm:spPr/>
    </dgm:pt>
  </dgm:ptLst>
  <dgm:cxnLst>
    <dgm:cxn modelId="{E000B322-5043-D44E-8C70-AD32076474C9}" type="presOf" srcId="{1838D9E1-B7AC-4D9E-A404-495A79151444}" destId="{FCFD56AD-A864-2941-9663-D51F73B41B8F}" srcOrd="0" destOrd="0" presId="urn:microsoft.com/office/officeart/2005/8/layout/default"/>
    <dgm:cxn modelId="{2DA4C33A-018B-4FF5-83EF-0B4D8C9BB0CC}" srcId="{790D21FE-9EA2-43D5-BDC1-3284CDBCFF5F}" destId="{1838D9E1-B7AC-4D9E-A404-495A79151444}" srcOrd="1" destOrd="0" parTransId="{A5BAE9AE-2A22-4441-9F1F-16ABDF157F82}" sibTransId="{1C112236-2A8B-43A8-A5F8-85F336731799}"/>
    <dgm:cxn modelId="{D74FC88F-F6C7-4A7A-A9DF-8B317EEEA81F}" srcId="{790D21FE-9EA2-43D5-BDC1-3284CDBCFF5F}" destId="{E4A81471-FD21-48B7-82A3-3BBE5088E9FE}" srcOrd="0" destOrd="0" parTransId="{88F325A9-5018-4A73-8054-3C15BE0CFE3A}" sibTransId="{4AB551D1-776A-4976-805E-2BA9AAD3D62D}"/>
    <dgm:cxn modelId="{16962CB2-45C3-C146-A753-41EEA7CCF315}" type="presOf" srcId="{790D21FE-9EA2-43D5-BDC1-3284CDBCFF5F}" destId="{AB32A4BC-8F9E-EE44-B8CB-C3085A92B83B}" srcOrd="0" destOrd="0" presId="urn:microsoft.com/office/officeart/2005/8/layout/default"/>
    <dgm:cxn modelId="{B45AF5BA-CDA0-004A-B3D8-4774DC63D690}" type="presOf" srcId="{E4A81471-FD21-48B7-82A3-3BBE5088E9FE}" destId="{8F09F348-F100-8249-B14B-2C572AD17C98}" srcOrd="0" destOrd="0" presId="urn:microsoft.com/office/officeart/2005/8/layout/default"/>
    <dgm:cxn modelId="{E9C9FEEE-6450-CD4B-A9B1-BC3F2F939E47}" type="presParOf" srcId="{AB32A4BC-8F9E-EE44-B8CB-C3085A92B83B}" destId="{8F09F348-F100-8249-B14B-2C572AD17C98}" srcOrd="0" destOrd="0" presId="urn:microsoft.com/office/officeart/2005/8/layout/default"/>
    <dgm:cxn modelId="{94E56D8B-81D3-F647-9384-44FF1783E868}" type="presParOf" srcId="{AB32A4BC-8F9E-EE44-B8CB-C3085A92B83B}" destId="{1775FCDA-FDB9-3040-8139-B27276D53998}" srcOrd="1" destOrd="0" presId="urn:microsoft.com/office/officeart/2005/8/layout/default"/>
    <dgm:cxn modelId="{C712EAD9-D4C4-2847-8C0E-F64BEA25A98E}" type="presParOf" srcId="{AB32A4BC-8F9E-EE44-B8CB-C3085A92B83B}" destId="{FCFD56AD-A864-2941-9663-D51F73B41B8F}"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D0D79B6-C629-49F8-9981-DA988C97FAF0}"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0B3B6073-759F-44B0-BCA3-356D6F000365}">
      <dgm:prSet/>
      <dgm:spPr/>
      <dgm:t>
        <a:bodyPr/>
        <a:lstStyle/>
        <a:p>
          <a:r>
            <a:rPr lang="en-IN" b="0" i="0"/>
            <a:t>Helm helps you manage Kubernetes applications — Helm Charts help you define, install, and upgrade even the most complex Kubernetes application.</a:t>
          </a:r>
          <a:endParaRPr lang="en-US"/>
        </a:p>
      </dgm:t>
    </dgm:pt>
    <dgm:pt modelId="{7BB264F6-9880-4A08-ADFF-E6AAB8798AE7}" type="parTrans" cxnId="{B3D7D14D-3847-4774-9A26-CE92CB9AB3DA}">
      <dgm:prSet/>
      <dgm:spPr/>
      <dgm:t>
        <a:bodyPr/>
        <a:lstStyle/>
        <a:p>
          <a:endParaRPr lang="en-US"/>
        </a:p>
      </dgm:t>
    </dgm:pt>
    <dgm:pt modelId="{1A643C80-52C1-41F8-8CB6-BF3569C88309}" type="sibTrans" cxnId="{B3D7D14D-3847-4774-9A26-CE92CB9AB3DA}">
      <dgm:prSet phldrT="01"/>
      <dgm:spPr/>
      <dgm:t>
        <a:bodyPr/>
        <a:lstStyle/>
        <a:p>
          <a:endParaRPr lang="en-US"/>
        </a:p>
      </dgm:t>
    </dgm:pt>
    <dgm:pt modelId="{3FA30DB1-FEFB-431D-A05C-D29C8D2AE1F2}">
      <dgm:prSet/>
      <dgm:spPr/>
      <dgm:t>
        <a:bodyPr/>
        <a:lstStyle/>
        <a:p>
          <a:r>
            <a:rPr lang="en-IN" b="0" i="0"/>
            <a:t>Charts are easy to create, version, share, and publish — so start using Helm and stop the copy-and-paste.</a:t>
          </a:r>
          <a:endParaRPr lang="en-US"/>
        </a:p>
      </dgm:t>
    </dgm:pt>
    <dgm:pt modelId="{C5894DED-061A-4CD6-ABD4-26BA9447B156}" type="parTrans" cxnId="{B1AF845B-DF26-4EED-B8CC-686613E93096}">
      <dgm:prSet/>
      <dgm:spPr/>
      <dgm:t>
        <a:bodyPr/>
        <a:lstStyle/>
        <a:p>
          <a:endParaRPr lang="en-US"/>
        </a:p>
      </dgm:t>
    </dgm:pt>
    <dgm:pt modelId="{24AAD761-B5E1-4ED8-9AC0-7002A19D3150}" type="sibTrans" cxnId="{B1AF845B-DF26-4EED-B8CC-686613E93096}">
      <dgm:prSet phldrT="02"/>
      <dgm:spPr/>
      <dgm:t>
        <a:bodyPr/>
        <a:lstStyle/>
        <a:p>
          <a:endParaRPr lang="en-US"/>
        </a:p>
      </dgm:t>
    </dgm:pt>
    <dgm:pt modelId="{115466D6-076E-4947-9A19-70155DCACCFF}">
      <dgm:prSet/>
      <dgm:spPr/>
      <dgm:t>
        <a:bodyPr/>
        <a:lstStyle/>
        <a:p>
          <a:r>
            <a:rPr lang="en-IN" b="0" i="0"/>
            <a:t>Helm is a graduated project in the </a:t>
          </a:r>
          <a:r>
            <a:rPr lang="en-IN" b="0" i="0" u="sng">
              <a:hlinkClick xmlns:r="http://schemas.openxmlformats.org/officeDocument/2006/relationships" r:id="rId1"/>
            </a:rPr>
            <a:t>CNCF</a:t>
          </a:r>
          <a:r>
            <a:rPr lang="en-IN" b="0" i="0"/>
            <a:t> and is maintained by the </a:t>
          </a:r>
          <a:r>
            <a:rPr lang="en-IN" b="0" i="0" u="sng">
              <a:hlinkClick xmlns:r="http://schemas.openxmlformats.org/officeDocument/2006/relationships" r:id="rId2"/>
            </a:rPr>
            <a:t>Helm community</a:t>
          </a:r>
          <a:r>
            <a:rPr lang="en-IN" b="0" i="0"/>
            <a:t>.</a:t>
          </a:r>
          <a:endParaRPr lang="en-US"/>
        </a:p>
      </dgm:t>
    </dgm:pt>
    <dgm:pt modelId="{9AEB7AAD-67CB-43E2-850F-983CD5174A2F}" type="parTrans" cxnId="{4E030CE1-55B8-446F-98DD-DE09D217A3EE}">
      <dgm:prSet/>
      <dgm:spPr/>
      <dgm:t>
        <a:bodyPr/>
        <a:lstStyle/>
        <a:p>
          <a:endParaRPr lang="en-US"/>
        </a:p>
      </dgm:t>
    </dgm:pt>
    <dgm:pt modelId="{6EF548FC-703C-44EB-8E46-7AF99173892A}" type="sibTrans" cxnId="{4E030CE1-55B8-446F-98DD-DE09D217A3EE}">
      <dgm:prSet phldrT="03"/>
      <dgm:spPr/>
      <dgm:t>
        <a:bodyPr/>
        <a:lstStyle/>
        <a:p>
          <a:endParaRPr lang="en-US"/>
        </a:p>
      </dgm:t>
    </dgm:pt>
    <dgm:pt modelId="{EA53B068-49C3-5843-A505-9C8CE68266B5}" type="pres">
      <dgm:prSet presAssocID="{7D0D79B6-C629-49F8-9981-DA988C97FAF0}" presName="diagram" presStyleCnt="0">
        <dgm:presLayoutVars>
          <dgm:dir/>
          <dgm:resizeHandles val="exact"/>
        </dgm:presLayoutVars>
      </dgm:prSet>
      <dgm:spPr/>
    </dgm:pt>
    <dgm:pt modelId="{F300F93F-2D21-064A-B7E1-0FE41A83B7DC}" type="pres">
      <dgm:prSet presAssocID="{0B3B6073-759F-44B0-BCA3-356D6F000365}" presName="node" presStyleLbl="node1" presStyleIdx="0" presStyleCnt="3">
        <dgm:presLayoutVars>
          <dgm:bulletEnabled val="1"/>
        </dgm:presLayoutVars>
      </dgm:prSet>
      <dgm:spPr/>
    </dgm:pt>
    <dgm:pt modelId="{2B1F0AF6-517F-8349-9A15-B206845E6DFE}" type="pres">
      <dgm:prSet presAssocID="{1A643C80-52C1-41F8-8CB6-BF3569C88309}" presName="sibTrans" presStyleCnt="0"/>
      <dgm:spPr/>
    </dgm:pt>
    <dgm:pt modelId="{23214EAD-0CDA-F448-8610-5E563DB4E0E8}" type="pres">
      <dgm:prSet presAssocID="{3FA30DB1-FEFB-431D-A05C-D29C8D2AE1F2}" presName="node" presStyleLbl="node1" presStyleIdx="1" presStyleCnt="3">
        <dgm:presLayoutVars>
          <dgm:bulletEnabled val="1"/>
        </dgm:presLayoutVars>
      </dgm:prSet>
      <dgm:spPr/>
    </dgm:pt>
    <dgm:pt modelId="{A3383083-74FF-BB4F-9414-07176E1C10CA}" type="pres">
      <dgm:prSet presAssocID="{24AAD761-B5E1-4ED8-9AC0-7002A19D3150}" presName="sibTrans" presStyleCnt="0"/>
      <dgm:spPr/>
    </dgm:pt>
    <dgm:pt modelId="{E1D0864D-EF80-BF44-A3DB-059FEE4D1DEF}" type="pres">
      <dgm:prSet presAssocID="{115466D6-076E-4947-9A19-70155DCACCFF}" presName="node" presStyleLbl="node1" presStyleIdx="2" presStyleCnt="3">
        <dgm:presLayoutVars>
          <dgm:bulletEnabled val="1"/>
        </dgm:presLayoutVars>
      </dgm:prSet>
      <dgm:spPr/>
    </dgm:pt>
  </dgm:ptLst>
  <dgm:cxnLst>
    <dgm:cxn modelId="{B3D7D14D-3847-4774-9A26-CE92CB9AB3DA}" srcId="{7D0D79B6-C629-49F8-9981-DA988C97FAF0}" destId="{0B3B6073-759F-44B0-BCA3-356D6F000365}" srcOrd="0" destOrd="0" parTransId="{7BB264F6-9880-4A08-ADFF-E6AAB8798AE7}" sibTransId="{1A643C80-52C1-41F8-8CB6-BF3569C88309}"/>
    <dgm:cxn modelId="{B1AF845B-DF26-4EED-B8CC-686613E93096}" srcId="{7D0D79B6-C629-49F8-9981-DA988C97FAF0}" destId="{3FA30DB1-FEFB-431D-A05C-D29C8D2AE1F2}" srcOrd="1" destOrd="0" parTransId="{C5894DED-061A-4CD6-ABD4-26BA9447B156}" sibTransId="{24AAD761-B5E1-4ED8-9AC0-7002A19D3150}"/>
    <dgm:cxn modelId="{0403E368-4E4E-BB49-ABE8-A8DD1BB7F9E4}" type="presOf" srcId="{115466D6-076E-4947-9A19-70155DCACCFF}" destId="{E1D0864D-EF80-BF44-A3DB-059FEE4D1DEF}" srcOrd="0" destOrd="0" presId="urn:microsoft.com/office/officeart/2005/8/layout/default"/>
    <dgm:cxn modelId="{69AFEBA4-E1D1-1D40-9031-814195A3AD1D}" type="presOf" srcId="{7D0D79B6-C629-49F8-9981-DA988C97FAF0}" destId="{EA53B068-49C3-5843-A505-9C8CE68266B5}" srcOrd="0" destOrd="0" presId="urn:microsoft.com/office/officeart/2005/8/layout/default"/>
    <dgm:cxn modelId="{E5DF05C4-8E08-4A45-8DA0-9D4ADCF0E1EA}" type="presOf" srcId="{3FA30DB1-FEFB-431D-A05C-D29C8D2AE1F2}" destId="{23214EAD-0CDA-F448-8610-5E563DB4E0E8}" srcOrd="0" destOrd="0" presId="urn:microsoft.com/office/officeart/2005/8/layout/default"/>
    <dgm:cxn modelId="{4E030CE1-55B8-446F-98DD-DE09D217A3EE}" srcId="{7D0D79B6-C629-49F8-9981-DA988C97FAF0}" destId="{115466D6-076E-4947-9A19-70155DCACCFF}" srcOrd="2" destOrd="0" parTransId="{9AEB7AAD-67CB-43E2-850F-983CD5174A2F}" sibTransId="{6EF548FC-703C-44EB-8E46-7AF99173892A}"/>
    <dgm:cxn modelId="{65A794E2-8C77-BE48-B2EF-E2EBFE426376}" type="presOf" srcId="{0B3B6073-759F-44B0-BCA3-356D6F000365}" destId="{F300F93F-2D21-064A-B7E1-0FE41A83B7DC}" srcOrd="0" destOrd="0" presId="urn:microsoft.com/office/officeart/2005/8/layout/default"/>
    <dgm:cxn modelId="{C8DCA45D-1627-D145-A16C-DF608BFCC722}" type="presParOf" srcId="{EA53B068-49C3-5843-A505-9C8CE68266B5}" destId="{F300F93F-2D21-064A-B7E1-0FE41A83B7DC}" srcOrd="0" destOrd="0" presId="urn:microsoft.com/office/officeart/2005/8/layout/default"/>
    <dgm:cxn modelId="{D4C0A282-7E75-DB46-9CFE-6B21C5A5C38C}" type="presParOf" srcId="{EA53B068-49C3-5843-A505-9C8CE68266B5}" destId="{2B1F0AF6-517F-8349-9A15-B206845E6DFE}" srcOrd="1" destOrd="0" presId="urn:microsoft.com/office/officeart/2005/8/layout/default"/>
    <dgm:cxn modelId="{5B48F2A3-A4C1-A349-A1F6-0CFB5AD95CC7}" type="presParOf" srcId="{EA53B068-49C3-5843-A505-9C8CE68266B5}" destId="{23214EAD-0CDA-F448-8610-5E563DB4E0E8}" srcOrd="2" destOrd="0" presId="urn:microsoft.com/office/officeart/2005/8/layout/default"/>
    <dgm:cxn modelId="{02C339C4-4033-314C-9673-548BBEB2169E}" type="presParOf" srcId="{EA53B068-49C3-5843-A505-9C8CE68266B5}" destId="{A3383083-74FF-BB4F-9414-07176E1C10CA}" srcOrd="3" destOrd="0" presId="urn:microsoft.com/office/officeart/2005/8/layout/default"/>
    <dgm:cxn modelId="{B601860D-F5CD-C948-BCC8-99EFE82DE26F}" type="presParOf" srcId="{EA53B068-49C3-5843-A505-9C8CE68266B5}" destId="{E1D0864D-EF80-BF44-A3DB-059FEE4D1DEF}"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96D3DAE-2525-4567-AF1D-FE4B8A8EB804}" type="doc">
      <dgm:prSet loTypeId="urn:microsoft.com/office/officeart/2016/7/layout/HorizontalActionList" loCatId="List" qsTypeId="urn:microsoft.com/office/officeart/2005/8/quickstyle/simple2" qsCatId="simple" csTypeId="urn:microsoft.com/office/officeart/2005/8/colors/colorful5" csCatId="colorful"/>
      <dgm:spPr/>
      <dgm:t>
        <a:bodyPr/>
        <a:lstStyle/>
        <a:p>
          <a:endParaRPr lang="en-US"/>
        </a:p>
      </dgm:t>
    </dgm:pt>
    <dgm:pt modelId="{0A395448-EC6B-454C-9D71-8E4A492CD97C}">
      <dgm:prSet/>
      <dgm:spPr/>
      <dgm:t>
        <a:bodyPr/>
        <a:lstStyle/>
        <a:p>
          <a:r>
            <a:rPr lang="en-US"/>
            <a:t>Package</a:t>
          </a:r>
        </a:p>
      </dgm:t>
    </dgm:pt>
    <dgm:pt modelId="{03E1A06D-B235-4D2E-A4D8-87EEEB74F0E8}" type="parTrans" cxnId="{A11AB96C-756D-4A11-90D3-9BA44FA86649}">
      <dgm:prSet/>
      <dgm:spPr/>
      <dgm:t>
        <a:bodyPr/>
        <a:lstStyle/>
        <a:p>
          <a:endParaRPr lang="en-US"/>
        </a:p>
      </dgm:t>
    </dgm:pt>
    <dgm:pt modelId="{F913E50C-E532-4FD3-AD4F-3F15E2BAB1FD}" type="sibTrans" cxnId="{A11AB96C-756D-4A11-90D3-9BA44FA86649}">
      <dgm:prSet/>
      <dgm:spPr/>
      <dgm:t>
        <a:bodyPr/>
        <a:lstStyle/>
        <a:p>
          <a:endParaRPr lang="en-US"/>
        </a:p>
      </dgm:t>
    </dgm:pt>
    <dgm:pt modelId="{3A5E880E-BFD7-40F7-ADF8-540E3E171EA0}">
      <dgm:prSet/>
      <dgm:spPr/>
      <dgm:t>
        <a:bodyPr/>
        <a:lstStyle/>
        <a:p>
          <a:r>
            <a:rPr lang="en-US"/>
            <a:t>Package Management: Helm allows users to define, install, and upgrade Kubernetes applications using charts, which can be stored and shared via Helm repositories. </a:t>
          </a:r>
        </a:p>
      </dgm:t>
    </dgm:pt>
    <dgm:pt modelId="{59786E33-4F90-4D1C-A403-149D3F01251A}" type="parTrans" cxnId="{AF5D0B42-187A-4D51-8FD5-8584CBA5D3CF}">
      <dgm:prSet/>
      <dgm:spPr/>
      <dgm:t>
        <a:bodyPr/>
        <a:lstStyle/>
        <a:p>
          <a:endParaRPr lang="en-US"/>
        </a:p>
      </dgm:t>
    </dgm:pt>
    <dgm:pt modelId="{6F38E877-0112-42EC-AADD-94F3144C0BAA}" type="sibTrans" cxnId="{AF5D0B42-187A-4D51-8FD5-8584CBA5D3CF}">
      <dgm:prSet/>
      <dgm:spPr/>
      <dgm:t>
        <a:bodyPr/>
        <a:lstStyle/>
        <a:p>
          <a:endParaRPr lang="en-US"/>
        </a:p>
      </dgm:t>
    </dgm:pt>
    <dgm:pt modelId="{EE9D3F50-C9B0-484D-9FB2-F2F25065F403}">
      <dgm:prSet/>
      <dgm:spPr/>
      <dgm:t>
        <a:bodyPr/>
        <a:lstStyle/>
        <a:p>
          <a:r>
            <a:rPr lang="en-US"/>
            <a:t>Helm</a:t>
          </a:r>
        </a:p>
      </dgm:t>
    </dgm:pt>
    <dgm:pt modelId="{D8A493DD-5542-45D8-848C-CF681C1722D9}" type="parTrans" cxnId="{1C4BE06C-C9B8-466A-8996-1714FC1CB38B}">
      <dgm:prSet/>
      <dgm:spPr/>
      <dgm:t>
        <a:bodyPr/>
        <a:lstStyle/>
        <a:p>
          <a:endParaRPr lang="en-US"/>
        </a:p>
      </dgm:t>
    </dgm:pt>
    <dgm:pt modelId="{A982E577-8223-43B3-8D8F-B7630EA328D5}" type="sibTrans" cxnId="{1C4BE06C-C9B8-466A-8996-1714FC1CB38B}">
      <dgm:prSet/>
      <dgm:spPr/>
      <dgm:t>
        <a:bodyPr/>
        <a:lstStyle/>
        <a:p>
          <a:endParaRPr lang="en-US"/>
        </a:p>
      </dgm:t>
    </dgm:pt>
    <dgm:pt modelId="{4CFC0604-10E7-4E3A-B0CB-16BBE097101B}">
      <dgm:prSet/>
      <dgm:spPr/>
      <dgm:t>
        <a:bodyPr/>
        <a:lstStyle/>
        <a:p>
          <a:r>
            <a:rPr lang="en-US"/>
            <a:t>Templating: Helm uses templates to define Kubernetes manifests, making it easy to customize deployments. </a:t>
          </a:r>
        </a:p>
      </dgm:t>
    </dgm:pt>
    <dgm:pt modelId="{2F5B3CBB-5BF2-4D8D-9FA8-0B1131E3EE25}" type="parTrans" cxnId="{6B358B62-E942-4662-A98F-8BD6EBCED449}">
      <dgm:prSet/>
      <dgm:spPr/>
      <dgm:t>
        <a:bodyPr/>
        <a:lstStyle/>
        <a:p>
          <a:endParaRPr lang="en-US"/>
        </a:p>
      </dgm:t>
    </dgm:pt>
    <dgm:pt modelId="{C0775345-034E-48B6-A8B7-CF485E013CB2}" type="sibTrans" cxnId="{6B358B62-E942-4662-A98F-8BD6EBCED449}">
      <dgm:prSet/>
      <dgm:spPr/>
      <dgm:t>
        <a:bodyPr/>
        <a:lstStyle/>
        <a:p>
          <a:endParaRPr lang="en-US"/>
        </a:p>
      </dgm:t>
    </dgm:pt>
    <dgm:pt modelId="{41466670-2831-42A6-B96A-433AF724B549}">
      <dgm:prSet/>
      <dgm:spPr/>
      <dgm:t>
        <a:bodyPr/>
        <a:lstStyle/>
        <a:p>
          <a:r>
            <a:rPr lang="en-US"/>
            <a:t>Helm</a:t>
          </a:r>
        </a:p>
      </dgm:t>
    </dgm:pt>
    <dgm:pt modelId="{F0655669-598F-4F0A-85F3-89131C554240}" type="parTrans" cxnId="{5602417F-AFD9-4069-8F62-91136E0BD32A}">
      <dgm:prSet/>
      <dgm:spPr/>
      <dgm:t>
        <a:bodyPr/>
        <a:lstStyle/>
        <a:p>
          <a:endParaRPr lang="en-US"/>
        </a:p>
      </dgm:t>
    </dgm:pt>
    <dgm:pt modelId="{3440E50C-E0AA-4368-8C25-A823E4DF4C9F}" type="sibTrans" cxnId="{5602417F-AFD9-4069-8F62-91136E0BD32A}">
      <dgm:prSet/>
      <dgm:spPr/>
      <dgm:t>
        <a:bodyPr/>
        <a:lstStyle/>
        <a:p>
          <a:endParaRPr lang="en-US"/>
        </a:p>
      </dgm:t>
    </dgm:pt>
    <dgm:pt modelId="{7B328723-B473-4377-9580-6A4DE41F4B88}">
      <dgm:prSet/>
      <dgm:spPr/>
      <dgm:t>
        <a:bodyPr/>
        <a:lstStyle/>
        <a:p>
          <a:r>
            <a:rPr lang="en-US"/>
            <a:t>Versioning: Helm charts support versioning, enabling users to track changes and roll back to previous versions if needed. </a:t>
          </a:r>
        </a:p>
      </dgm:t>
    </dgm:pt>
    <dgm:pt modelId="{4B44E84A-F5B3-4185-9999-0821AE6DCBF2}" type="parTrans" cxnId="{6BED2819-EAEE-44A4-8F11-81E110FAD90F}">
      <dgm:prSet/>
      <dgm:spPr/>
      <dgm:t>
        <a:bodyPr/>
        <a:lstStyle/>
        <a:p>
          <a:endParaRPr lang="en-US"/>
        </a:p>
      </dgm:t>
    </dgm:pt>
    <dgm:pt modelId="{C2249931-A41F-4839-9C70-9BEB7B06014A}" type="sibTrans" cxnId="{6BED2819-EAEE-44A4-8F11-81E110FAD90F}">
      <dgm:prSet/>
      <dgm:spPr/>
      <dgm:t>
        <a:bodyPr/>
        <a:lstStyle/>
        <a:p>
          <a:endParaRPr lang="en-US"/>
        </a:p>
      </dgm:t>
    </dgm:pt>
    <dgm:pt modelId="{868E422F-8395-488A-9E99-7E5CACAA52AC}">
      <dgm:prSet/>
      <dgm:spPr/>
      <dgm:t>
        <a:bodyPr/>
        <a:lstStyle/>
        <a:p>
          <a:r>
            <a:rPr lang="en-US"/>
            <a:t>Declare</a:t>
          </a:r>
        </a:p>
      </dgm:t>
    </dgm:pt>
    <dgm:pt modelId="{B84A0201-3C5A-4E26-B7D5-F9FD5E9DFBA5}" type="parTrans" cxnId="{E53C56AE-004E-43AE-A561-C680C7342B40}">
      <dgm:prSet/>
      <dgm:spPr/>
      <dgm:t>
        <a:bodyPr/>
        <a:lstStyle/>
        <a:p>
          <a:endParaRPr lang="en-US"/>
        </a:p>
      </dgm:t>
    </dgm:pt>
    <dgm:pt modelId="{10DA873A-C317-4CD9-9B49-13F146269ED3}" type="sibTrans" cxnId="{E53C56AE-004E-43AE-A561-C680C7342B40}">
      <dgm:prSet/>
      <dgm:spPr/>
      <dgm:t>
        <a:bodyPr/>
        <a:lstStyle/>
        <a:p>
          <a:endParaRPr lang="en-US"/>
        </a:p>
      </dgm:t>
    </dgm:pt>
    <dgm:pt modelId="{70AB70C5-CEBF-4FB3-AE9C-09E7AA082DD1}">
      <dgm:prSet/>
      <dgm:spPr/>
      <dgm:t>
        <a:bodyPr/>
        <a:lstStyle/>
        <a:p>
          <a:r>
            <a:rPr lang="en-US"/>
            <a:t>Dependency Management: Charts can declare dependencies, ensuring that all required services are installed and configured correctly. </a:t>
          </a:r>
        </a:p>
      </dgm:t>
    </dgm:pt>
    <dgm:pt modelId="{91E2E792-A311-479E-A604-F8AC5B2ED24A}" type="parTrans" cxnId="{40F7F325-5AC4-4982-AAC6-BA71B93CFDA2}">
      <dgm:prSet/>
      <dgm:spPr/>
      <dgm:t>
        <a:bodyPr/>
        <a:lstStyle/>
        <a:p>
          <a:endParaRPr lang="en-US"/>
        </a:p>
      </dgm:t>
    </dgm:pt>
    <dgm:pt modelId="{DF02F7FC-5F50-4EC2-BB07-7431AD280DBE}" type="sibTrans" cxnId="{40F7F325-5AC4-4982-AAC6-BA71B93CFDA2}">
      <dgm:prSet/>
      <dgm:spPr/>
      <dgm:t>
        <a:bodyPr/>
        <a:lstStyle/>
        <a:p>
          <a:endParaRPr lang="en-US"/>
        </a:p>
      </dgm:t>
    </dgm:pt>
    <dgm:pt modelId="{21D441B6-2E52-604B-B2FA-0E260715AE1D}" type="pres">
      <dgm:prSet presAssocID="{A96D3DAE-2525-4567-AF1D-FE4B8A8EB804}" presName="Name0" presStyleCnt="0">
        <dgm:presLayoutVars>
          <dgm:dir/>
          <dgm:animLvl val="lvl"/>
          <dgm:resizeHandles val="exact"/>
        </dgm:presLayoutVars>
      </dgm:prSet>
      <dgm:spPr/>
    </dgm:pt>
    <dgm:pt modelId="{A3B0E0C9-9008-EB4C-AAE6-6A75211D3554}" type="pres">
      <dgm:prSet presAssocID="{0A395448-EC6B-454C-9D71-8E4A492CD97C}" presName="composite" presStyleCnt="0"/>
      <dgm:spPr/>
    </dgm:pt>
    <dgm:pt modelId="{8E7EC79B-40F9-2D4A-B664-00A6D1CD58CD}" type="pres">
      <dgm:prSet presAssocID="{0A395448-EC6B-454C-9D71-8E4A492CD97C}" presName="parTx" presStyleLbl="alignNode1" presStyleIdx="0" presStyleCnt="4">
        <dgm:presLayoutVars>
          <dgm:chMax val="0"/>
          <dgm:chPref val="0"/>
        </dgm:presLayoutVars>
      </dgm:prSet>
      <dgm:spPr/>
    </dgm:pt>
    <dgm:pt modelId="{A8C73DDA-586B-0345-AA41-B123C2637319}" type="pres">
      <dgm:prSet presAssocID="{0A395448-EC6B-454C-9D71-8E4A492CD97C}" presName="desTx" presStyleLbl="alignAccFollowNode1" presStyleIdx="0" presStyleCnt="4">
        <dgm:presLayoutVars/>
      </dgm:prSet>
      <dgm:spPr/>
    </dgm:pt>
    <dgm:pt modelId="{2C47D9CA-C7A4-3348-AFF3-70214B5B2624}" type="pres">
      <dgm:prSet presAssocID="{F913E50C-E532-4FD3-AD4F-3F15E2BAB1FD}" presName="space" presStyleCnt="0"/>
      <dgm:spPr/>
    </dgm:pt>
    <dgm:pt modelId="{5FFACEEB-886E-F944-9A4E-B2E638C2AAF2}" type="pres">
      <dgm:prSet presAssocID="{EE9D3F50-C9B0-484D-9FB2-F2F25065F403}" presName="composite" presStyleCnt="0"/>
      <dgm:spPr/>
    </dgm:pt>
    <dgm:pt modelId="{492E8CD5-51BF-DE44-ADBD-247BA4736901}" type="pres">
      <dgm:prSet presAssocID="{EE9D3F50-C9B0-484D-9FB2-F2F25065F403}" presName="parTx" presStyleLbl="alignNode1" presStyleIdx="1" presStyleCnt="4">
        <dgm:presLayoutVars>
          <dgm:chMax val="0"/>
          <dgm:chPref val="0"/>
        </dgm:presLayoutVars>
      </dgm:prSet>
      <dgm:spPr/>
    </dgm:pt>
    <dgm:pt modelId="{F83920B4-9D93-E142-ACF1-78059B83959E}" type="pres">
      <dgm:prSet presAssocID="{EE9D3F50-C9B0-484D-9FB2-F2F25065F403}" presName="desTx" presStyleLbl="alignAccFollowNode1" presStyleIdx="1" presStyleCnt="4">
        <dgm:presLayoutVars/>
      </dgm:prSet>
      <dgm:spPr/>
    </dgm:pt>
    <dgm:pt modelId="{6286274B-EC8C-C749-876D-E27424D7079A}" type="pres">
      <dgm:prSet presAssocID="{A982E577-8223-43B3-8D8F-B7630EA328D5}" presName="space" presStyleCnt="0"/>
      <dgm:spPr/>
    </dgm:pt>
    <dgm:pt modelId="{8D703952-C47F-974C-AB6A-F30708B2EAAC}" type="pres">
      <dgm:prSet presAssocID="{41466670-2831-42A6-B96A-433AF724B549}" presName="composite" presStyleCnt="0"/>
      <dgm:spPr/>
    </dgm:pt>
    <dgm:pt modelId="{7D8D3573-B3F6-934F-8714-E816B9235A7E}" type="pres">
      <dgm:prSet presAssocID="{41466670-2831-42A6-B96A-433AF724B549}" presName="parTx" presStyleLbl="alignNode1" presStyleIdx="2" presStyleCnt="4">
        <dgm:presLayoutVars>
          <dgm:chMax val="0"/>
          <dgm:chPref val="0"/>
        </dgm:presLayoutVars>
      </dgm:prSet>
      <dgm:spPr/>
    </dgm:pt>
    <dgm:pt modelId="{BFC00377-6327-0844-97E9-D6294A9C79ED}" type="pres">
      <dgm:prSet presAssocID="{41466670-2831-42A6-B96A-433AF724B549}" presName="desTx" presStyleLbl="alignAccFollowNode1" presStyleIdx="2" presStyleCnt="4">
        <dgm:presLayoutVars/>
      </dgm:prSet>
      <dgm:spPr/>
    </dgm:pt>
    <dgm:pt modelId="{B1D77B4B-335F-0541-8441-9A2C6020CFED}" type="pres">
      <dgm:prSet presAssocID="{3440E50C-E0AA-4368-8C25-A823E4DF4C9F}" presName="space" presStyleCnt="0"/>
      <dgm:spPr/>
    </dgm:pt>
    <dgm:pt modelId="{3FB6411F-8D52-E549-BE21-DC32AC753C92}" type="pres">
      <dgm:prSet presAssocID="{868E422F-8395-488A-9E99-7E5CACAA52AC}" presName="composite" presStyleCnt="0"/>
      <dgm:spPr/>
    </dgm:pt>
    <dgm:pt modelId="{3CD3B2DE-4899-9C4E-8D35-9BC3477A5055}" type="pres">
      <dgm:prSet presAssocID="{868E422F-8395-488A-9E99-7E5CACAA52AC}" presName="parTx" presStyleLbl="alignNode1" presStyleIdx="3" presStyleCnt="4">
        <dgm:presLayoutVars>
          <dgm:chMax val="0"/>
          <dgm:chPref val="0"/>
        </dgm:presLayoutVars>
      </dgm:prSet>
      <dgm:spPr/>
    </dgm:pt>
    <dgm:pt modelId="{C0141EA0-33D3-A94D-B76D-C3A4F428CFBE}" type="pres">
      <dgm:prSet presAssocID="{868E422F-8395-488A-9E99-7E5CACAA52AC}" presName="desTx" presStyleLbl="alignAccFollowNode1" presStyleIdx="3" presStyleCnt="4">
        <dgm:presLayoutVars/>
      </dgm:prSet>
      <dgm:spPr/>
    </dgm:pt>
  </dgm:ptLst>
  <dgm:cxnLst>
    <dgm:cxn modelId="{6BED2819-EAEE-44A4-8F11-81E110FAD90F}" srcId="{41466670-2831-42A6-B96A-433AF724B549}" destId="{7B328723-B473-4377-9580-6A4DE41F4B88}" srcOrd="0" destOrd="0" parTransId="{4B44E84A-F5B3-4185-9999-0821AE6DCBF2}" sibTransId="{C2249931-A41F-4839-9C70-9BEB7B06014A}"/>
    <dgm:cxn modelId="{40F7F325-5AC4-4982-AAC6-BA71B93CFDA2}" srcId="{868E422F-8395-488A-9E99-7E5CACAA52AC}" destId="{70AB70C5-CEBF-4FB3-AE9C-09E7AA082DD1}" srcOrd="0" destOrd="0" parTransId="{91E2E792-A311-479E-A604-F8AC5B2ED24A}" sibTransId="{DF02F7FC-5F50-4EC2-BB07-7431AD280DBE}"/>
    <dgm:cxn modelId="{B9A2383F-A417-EA4A-8825-196CD43F9D6A}" type="presOf" srcId="{4CFC0604-10E7-4E3A-B0CB-16BBE097101B}" destId="{F83920B4-9D93-E142-ACF1-78059B83959E}" srcOrd="0" destOrd="0" presId="urn:microsoft.com/office/officeart/2016/7/layout/HorizontalActionList"/>
    <dgm:cxn modelId="{AF5D0B42-187A-4D51-8FD5-8584CBA5D3CF}" srcId="{0A395448-EC6B-454C-9D71-8E4A492CD97C}" destId="{3A5E880E-BFD7-40F7-ADF8-540E3E171EA0}" srcOrd="0" destOrd="0" parTransId="{59786E33-4F90-4D1C-A403-149D3F01251A}" sibTransId="{6F38E877-0112-42EC-AADD-94F3144C0BAA}"/>
    <dgm:cxn modelId="{6B358B62-E942-4662-A98F-8BD6EBCED449}" srcId="{EE9D3F50-C9B0-484D-9FB2-F2F25065F403}" destId="{4CFC0604-10E7-4E3A-B0CB-16BBE097101B}" srcOrd="0" destOrd="0" parTransId="{2F5B3CBB-5BF2-4D8D-9FA8-0B1131E3EE25}" sibTransId="{C0775345-034E-48B6-A8B7-CF485E013CB2}"/>
    <dgm:cxn modelId="{70517A67-B57E-0644-BA3B-D960E9BF809A}" type="presOf" srcId="{868E422F-8395-488A-9E99-7E5CACAA52AC}" destId="{3CD3B2DE-4899-9C4E-8D35-9BC3477A5055}" srcOrd="0" destOrd="0" presId="urn:microsoft.com/office/officeart/2016/7/layout/HorizontalActionList"/>
    <dgm:cxn modelId="{7ACBA367-3BED-5C41-A285-38A07122BEFB}" type="presOf" srcId="{41466670-2831-42A6-B96A-433AF724B549}" destId="{7D8D3573-B3F6-934F-8714-E816B9235A7E}" srcOrd="0" destOrd="0" presId="urn:microsoft.com/office/officeart/2016/7/layout/HorizontalActionList"/>
    <dgm:cxn modelId="{A11AB96C-756D-4A11-90D3-9BA44FA86649}" srcId="{A96D3DAE-2525-4567-AF1D-FE4B8A8EB804}" destId="{0A395448-EC6B-454C-9D71-8E4A492CD97C}" srcOrd="0" destOrd="0" parTransId="{03E1A06D-B235-4D2E-A4D8-87EEEB74F0E8}" sibTransId="{F913E50C-E532-4FD3-AD4F-3F15E2BAB1FD}"/>
    <dgm:cxn modelId="{1C4BE06C-C9B8-466A-8996-1714FC1CB38B}" srcId="{A96D3DAE-2525-4567-AF1D-FE4B8A8EB804}" destId="{EE9D3F50-C9B0-484D-9FB2-F2F25065F403}" srcOrd="1" destOrd="0" parTransId="{D8A493DD-5542-45D8-848C-CF681C1722D9}" sibTransId="{A982E577-8223-43B3-8D8F-B7630EA328D5}"/>
    <dgm:cxn modelId="{9B80D271-70D6-0A4F-B522-07427FEE8E96}" type="presOf" srcId="{70AB70C5-CEBF-4FB3-AE9C-09E7AA082DD1}" destId="{C0141EA0-33D3-A94D-B76D-C3A4F428CFBE}" srcOrd="0" destOrd="0" presId="urn:microsoft.com/office/officeart/2016/7/layout/HorizontalActionList"/>
    <dgm:cxn modelId="{DF103C7E-62F1-A246-BBDB-2423444D184D}" type="presOf" srcId="{0A395448-EC6B-454C-9D71-8E4A492CD97C}" destId="{8E7EC79B-40F9-2D4A-B664-00A6D1CD58CD}" srcOrd="0" destOrd="0" presId="urn:microsoft.com/office/officeart/2016/7/layout/HorizontalActionList"/>
    <dgm:cxn modelId="{5602417F-AFD9-4069-8F62-91136E0BD32A}" srcId="{A96D3DAE-2525-4567-AF1D-FE4B8A8EB804}" destId="{41466670-2831-42A6-B96A-433AF724B549}" srcOrd="2" destOrd="0" parTransId="{F0655669-598F-4F0A-85F3-89131C554240}" sibTransId="{3440E50C-E0AA-4368-8C25-A823E4DF4C9F}"/>
    <dgm:cxn modelId="{90077383-BFBB-6742-8E26-81E191144768}" type="presOf" srcId="{EE9D3F50-C9B0-484D-9FB2-F2F25065F403}" destId="{492E8CD5-51BF-DE44-ADBD-247BA4736901}" srcOrd="0" destOrd="0" presId="urn:microsoft.com/office/officeart/2016/7/layout/HorizontalActionList"/>
    <dgm:cxn modelId="{8D94A3A4-7BC5-944A-9833-BDDB39A1BDFF}" type="presOf" srcId="{A96D3DAE-2525-4567-AF1D-FE4B8A8EB804}" destId="{21D441B6-2E52-604B-B2FA-0E260715AE1D}" srcOrd="0" destOrd="0" presId="urn:microsoft.com/office/officeart/2016/7/layout/HorizontalActionList"/>
    <dgm:cxn modelId="{E53C56AE-004E-43AE-A561-C680C7342B40}" srcId="{A96D3DAE-2525-4567-AF1D-FE4B8A8EB804}" destId="{868E422F-8395-488A-9E99-7E5CACAA52AC}" srcOrd="3" destOrd="0" parTransId="{B84A0201-3C5A-4E26-B7D5-F9FD5E9DFBA5}" sibTransId="{10DA873A-C317-4CD9-9B49-13F146269ED3}"/>
    <dgm:cxn modelId="{8F31A6C7-B3CB-0043-BE7D-5C7E2AE17B91}" type="presOf" srcId="{7B328723-B473-4377-9580-6A4DE41F4B88}" destId="{BFC00377-6327-0844-97E9-D6294A9C79ED}" srcOrd="0" destOrd="0" presId="urn:microsoft.com/office/officeart/2016/7/layout/HorizontalActionList"/>
    <dgm:cxn modelId="{A6CD1BC8-39BD-C249-B04A-F7DBB88FABC1}" type="presOf" srcId="{3A5E880E-BFD7-40F7-ADF8-540E3E171EA0}" destId="{A8C73DDA-586B-0345-AA41-B123C2637319}" srcOrd="0" destOrd="0" presId="urn:microsoft.com/office/officeart/2016/7/layout/HorizontalActionList"/>
    <dgm:cxn modelId="{27DF5C68-0CDD-FA4D-87DE-D68D9FCC2E06}" type="presParOf" srcId="{21D441B6-2E52-604B-B2FA-0E260715AE1D}" destId="{A3B0E0C9-9008-EB4C-AAE6-6A75211D3554}" srcOrd="0" destOrd="0" presId="urn:microsoft.com/office/officeart/2016/7/layout/HorizontalActionList"/>
    <dgm:cxn modelId="{10A69941-4CB0-5D42-BFA2-5C5332D503E8}" type="presParOf" srcId="{A3B0E0C9-9008-EB4C-AAE6-6A75211D3554}" destId="{8E7EC79B-40F9-2D4A-B664-00A6D1CD58CD}" srcOrd="0" destOrd="0" presId="urn:microsoft.com/office/officeart/2016/7/layout/HorizontalActionList"/>
    <dgm:cxn modelId="{733B92F4-AB06-0445-8247-E3ED4FDC23AA}" type="presParOf" srcId="{A3B0E0C9-9008-EB4C-AAE6-6A75211D3554}" destId="{A8C73DDA-586B-0345-AA41-B123C2637319}" srcOrd="1" destOrd="0" presId="urn:microsoft.com/office/officeart/2016/7/layout/HorizontalActionList"/>
    <dgm:cxn modelId="{776800B0-4A9D-D24D-8389-F23DBFE008BB}" type="presParOf" srcId="{21D441B6-2E52-604B-B2FA-0E260715AE1D}" destId="{2C47D9CA-C7A4-3348-AFF3-70214B5B2624}" srcOrd="1" destOrd="0" presId="urn:microsoft.com/office/officeart/2016/7/layout/HorizontalActionList"/>
    <dgm:cxn modelId="{B2935544-2A91-8D43-822C-26E3468772DC}" type="presParOf" srcId="{21D441B6-2E52-604B-B2FA-0E260715AE1D}" destId="{5FFACEEB-886E-F944-9A4E-B2E638C2AAF2}" srcOrd="2" destOrd="0" presId="urn:microsoft.com/office/officeart/2016/7/layout/HorizontalActionList"/>
    <dgm:cxn modelId="{FF76998F-5569-2849-ACEC-25965E441562}" type="presParOf" srcId="{5FFACEEB-886E-F944-9A4E-B2E638C2AAF2}" destId="{492E8CD5-51BF-DE44-ADBD-247BA4736901}" srcOrd="0" destOrd="0" presId="urn:microsoft.com/office/officeart/2016/7/layout/HorizontalActionList"/>
    <dgm:cxn modelId="{0A3F5379-6B36-1B4D-BB9E-320260CE158C}" type="presParOf" srcId="{5FFACEEB-886E-F944-9A4E-B2E638C2AAF2}" destId="{F83920B4-9D93-E142-ACF1-78059B83959E}" srcOrd="1" destOrd="0" presId="urn:microsoft.com/office/officeart/2016/7/layout/HorizontalActionList"/>
    <dgm:cxn modelId="{3C57A458-6F1B-AB4A-A36E-FE76E0313E03}" type="presParOf" srcId="{21D441B6-2E52-604B-B2FA-0E260715AE1D}" destId="{6286274B-EC8C-C749-876D-E27424D7079A}" srcOrd="3" destOrd="0" presId="urn:microsoft.com/office/officeart/2016/7/layout/HorizontalActionList"/>
    <dgm:cxn modelId="{1389C3B8-20F5-054E-9026-5F23A96648F9}" type="presParOf" srcId="{21D441B6-2E52-604B-B2FA-0E260715AE1D}" destId="{8D703952-C47F-974C-AB6A-F30708B2EAAC}" srcOrd="4" destOrd="0" presId="urn:microsoft.com/office/officeart/2016/7/layout/HorizontalActionList"/>
    <dgm:cxn modelId="{A95EDBF7-6873-B64B-A6EF-EED161E98088}" type="presParOf" srcId="{8D703952-C47F-974C-AB6A-F30708B2EAAC}" destId="{7D8D3573-B3F6-934F-8714-E816B9235A7E}" srcOrd="0" destOrd="0" presId="urn:microsoft.com/office/officeart/2016/7/layout/HorizontalActionList"/>
    <dgm:cxn modelId="{A8AFC3FD-6CBD-9C4C-82BF-023A7F013A13}" type="presParOf" srcId="{8D703952-C47F-974C-AB6A-F30708B2EAAC}" destId="{BFC00377-6327-0844-97E9-D6294A9C79ED}" srcOrd="1" destOrd="0" presId="urn:microsoft.com/office/officeart/2016/7/layout/HorizontalActionList"/>
    <dgm:cxn modelId="{78015F42-E5E0-5542-8770-AF0920F265B5}" type="presParOf" srcId="{21D441B6-2E52-604B-B2FA-0E260715AE1D}" destId="{B1D77B4B-335F-0541-8441-9A2C6020CFED}" srcOrd="5" destOrd="0" presId="urn:microsoft.com/office/officeart/2016/7/layout/HorizontalActionList"/>
    <dgm:cxn modelId="{D31FEFA0-C66B-2047-8582-B4CB305635D5}" type="presParOf" srcId="{21D441B6-2E52-604B-B2FA-0E260715AE1D}" destId="{3FB6411F-8D52-E549-BE21-DC32AC753C92}" srcOrd="6" destOrd="0" presId="urn:microsoft.com/office/officeart/2016/7/layout/HorizontalActionList"/>
    <dgm:cxn modelId="{EEB46B1A-2EFC-8C44-87EF-D94A1EDE848C}" type="presParOf" srcId="{3FB6411F-8D52-E549-BE21-DC32AC753C92}" destId="{3CD3B2DE-4899-9C4E-8D35-9BC3477A5055}" srcOrd="0" destOrd="0" presId="urn:microsoft.com/office/officeart/2016/7/layout/HorizontalActionList"/>
    <dgm:cxn modelId="{D747C7C7-E79C-094B-89B5-ABBC22481557}" type="presParOf" srcId="{3FB6411F-8D52-E549-BE21-DC32AC753C92}" destId="{C0141EA0-33D3-A94D-B76D-C3A4F428CFBE}"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7E69DCE-7126-4290-8397-1563170BD514}"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3F9C943D-44F3-4527-8004-5E82D206A451}">
      <dgm:prSet/>
      <dgm:spPr/>
      <dgm:t>
        <a:bodyPr/>
        <a:lstStyle/>
        <a:p>
          <a:r>
            <a:rPr lang="en-IN" b="0" i="0" dirty="0"/>
            <a:t>A </a:t>
          </a:r>
          <a:r>
            <a:rPr lang="en-IN" b="0" i="1" dirty="0"/>
            <a:t>Chart</a:t>
          </a:r>
          <a:r>
            <a:rPr lang="en-IN" b="0" i="0" dirty="0"/>
            <a:t> is a Helm package. It contains all of the resource definitions necessary to run an application, tool, or service inside of a Kubernetes cluster. Think of it like the Kubernetes equivalent of a Homebrew formula, an Apt </a:t>
          </a:r>
          <a:r>
            <a:rPr lang="en-IN" b="0" i="0" dirty="0" err="1"/>
            <a:t>dpkg</a:t>
          </a:r>
          <a:r>
            <a:rPr lang="en-IN" b="0" i="0"/>
            <a:t>, or a Yum RPM file.</a:t>
          </a:r>
          <a:endParaRPr lang="en-US"/>
        </a:p>
      </dgm:t>
    </dgm:pt>
    <dgm:pt modelId="{4C37344F-82AE-4015-BDFF-55A928530502}" type="parTrans" cxnId="{44510BFD-AE78-404E-92BF-71831ACC194B}">
      <dgm:prSet/>
      <dgm:spPr/>
      <dgm:t>
        <a:bodyPr/>
        <a:lstStyle/>
        <a:p>
          <a:endParaRPr lang="en-US"/>
        </a:p>
      </dgm:t>
    </dgm:pt>
    <dgm:pt modelId="{C2414274-F59E-44E8-A1A5-0C2C39F97BDC}" type="sibTrans" cxnId="{44510BFD-AE78-404E-92BF-71831ACC194B}">
      <dgm:prSet/>
      <dgm:spPr/>
      <dgm:t>
        <a:bodyPr/>
        <a:lstStyle/>
        <a:p>
          <a:endParaRPr lang="en-US"/>
        </a:p>
      </dgm:t>
    </dgm:pt>
    <dgm:pt modelId="{F0893351-662C-4E5A-9633-08DF2DAB2AEF}">
      <dgm:prSet/>
      <dgm:spPr/>
      <dgm:t>
        <a:bodyPr/>
        <a:lstStyle/>
        <a:p>
          <a:r>
            <a:rPr lang="en-IN" b="0" i="0" dirty="0"/>
            <a:t>A </a:t>
          </a:r>
          <a:r>
            <a:rPr lang="en-IN" b="0" i="1" dirty="0"/>
            <a:t>Repository</a:t>
          </a:r>
          <a:r>
            <a:rPr lang="en-IN" b="0" i="0" dirty="0"/>
            <a:t> is the place where charts can be collected and shared. It's like Perl's </a:t>
          </a:r>
          <a:r>
            <a:rPr lang="en-IN" b="0" i="0" dirty="0">
              <a:hlinkClick xmlns:r="http://schemas.openxmlformats.org/officeDocument/2006/relationships" r:id="rId1"/>
            </a:rPr>
            <a:t>CPAN archive</a:t>
          </a:r>
          <a:r>
            <a:rPr lang="en-IN" b="0" i="0" dirty="0"/>
            <a:t> or the </a:t>
          </a:r>
          <a:r>
            <a:rPr lang="en-IN" b="0" i="0" dirty="0">
              <a:hlinkClick xmlns:r="http://schemas.openxmlformats.org/officeDocument/2006/relationships" r:id="rId2"/>
            </a:rPr>
            <a:t>Fedora Package Database</a:t>
          </a:r>
          <a:r>
            <a:rPr lang="en-IN" b="0" i="0" dirty="0"/>
            <a:t>, but for Kubernetes packages.</a:t>
          </a:r>
          <a:endParaRPr lang="en-US" dirty="0"/>
        </a:p>
      </dgm:t>
    </dgm:pt>
    <dgm:pt modelId="{4A8D4DC3-5797-4314-897B-C73DE4679ACB}" type="parTrans" cxnId="{99363319-166D-47AF-9570-334015FDC0AE}">
      <dgm:prSet/>
      <dgm:spPr/>
      <dgm:t>
        <a:bodyPr/>
        <a:lstStyle/>
        <a:p>
          <a:endParaRPr lang="en-US"/>
        </a:p>
      </dgm:t>
    </dgm:pt>
    <dgm:pt modelId="{DBDCC771-60C1-487A-BBDC-88372EF4CAF3}" type="sibTrans" cxnId="{99363319-166D-47AF-9570-334015FDC0AE}">
      <dgm:prSet/>
      <dgm:spPr/>
      <dgm:t>
        <a:bodyPr/>
        <a:lstStyle/>
        <a:p>
          <a:endParaRPr lang="en-US"/>
        </a:p>
      </dgm:t>
    </dgm:pt>
    <dgm:pt modelId="{BF0F5847-1979-404B-80DD-E3AF11798580}">
      <dgm:prSet/>
      <dgm:spPr/>
      <dgm:t>
        <a:bodyPr/>
        <a:lstStyle/>
        <a:p>
          <a:r>
            <a:rPr lang="en-IN" b="0" i="0"/>
            <a:t>A </a:t>
          </a:r>
          <a:r>
            <a:rPr lang="en-IN" b="0" i="1"/>
            <a:t>Release</a:t>
          </a:r>
          <a:r>
            <a:rPr lang="en-IN" b="0" i="0"/>
            <a:t> is an instance of a chart running in a Kubernetes cluster. One chart can often be installed many times into the same cluster. And each time it is installed, a new </a:t>
          </a:r>
          <a:r>
            <a:rPr lang="en-IN" b="0" i="1"/>
            <a:t>release</a:t>
          </a:r>
          <a:r>
            <a:rPr lang="en-IN" b="0" i="0"/>
            <a:t> is created. Consider a MySQL chart. If you want two databases running in your cluster, you can install that chart twice. Each one will have its own </a:t>
          </a:r>
          <a:r>
            <a:rPr lang="en-IN" b="0" i="1"/>
            <a:t>release</a:t>
          </a:r>
          <a:r>
            <a:rPr lang="en-IN" b="0" i="0"/>
            <a:t>, which will in turn have its own </a:t>
          </a:r>
          <a:r>
            <a:rPr lang="en-IN" b="0" i="1"/>
            <a:t>release name</a:t>
          </a:r>
          <a:r>
            <a:rPr lang="en-IN" b="0" i="0"/>
            <a:t>.</a:t>
          </a:r>
          <a:endParaRPr lang="en-US"/>
        </a:p>
      </dgm:t>
    </dgm:pt>
    <dgm:pt modelId="{A42186D3-575A-415E-94F7-F2C0D937AC2F}" type="parTrans" cxnId="{A7748320-26D7-466E-A6F1-E1A80311C958}">
      <dgm:prSet/>
      <dgm:spPr/>
      <dgm:t>
        <a:bodyPr/>
        <a:lstStyle/>
        <a:p>
          <a:endParaRPr lang="en-US"/>
        </a:p>
      </dgm:t>
    </dgm:pt>
    <dgm:pt modelId="{34A0B777-EDFA-467A-85CC-7D503DAC7485}" type="sibTrans" cxnId="{A7748320-26D7-466E-A6F1-E1A80311C958}">
      <dgm:prSet/>
      <dgm:spPr/>
      <dgm:t>
        <a:bodyPr/>
        <a:lstStyle/>
        <a:p>
          <a:endParaRPr lang="en-US"/>
        </a:p>
      </dgm:t>
    </dgm:pt>
    <dgm:pt modelId="{01D84D04-7C00-A549-A368-72B586126F80}" type="pres">
      <dgm:prSet presAssocID="{D7E69DCE-7126-4290-8397-1563170BD514}" presName="linear" presStyleCnt="0">
        <dgm:presLayoutVars>
          <dgm:animLvl val="lvl"/>
          <dgm:resizeHandles val="exact"/>
        </dgm:presLayoutVars>
      </dgm:prSet>
      <dgm:spPr/>
    </dgm:pt>
    <dgm:pt modelId="{4A8C7E26-B9DB-8246-B801-5A3A0467D880}" type="pres">
      <dgm:prSet presAssocID="{3F9C943D-44F3-4527-8004-5E82D206A451}" presName="parentText" presStyleLbl="node1" presStyleIdx="0" presStyleCnt="3">
        <dgm:presLayoutVars>
          <dgm:chMax val="0"/>
          <dgm:bulletEnabled val="1"/>
        </dgm:presLayoutVars>
      </dgm:prSet>
      <dgm:spPr/>
    </dgm:pt>
    <dgm:pt modelId="{D9F51AEA-A7E8-B944-ACC5-FE4DE750B5FB}" type="pres">
      <dgm:prSet presAssocID="{C2414274-F59E-44E8-A1A5-0C2C39F97BDC}" presName="spacer" presStyleCnt="0"/>
      <dgm:spPr/>
    </dgm:pt>
    <dgm:pt modelId="{27F0D5D6-A8A1-F04C-B097-CFC86B43D7F2}" type="pres">
      <dgm:prSet presAssocID="{F0893351-662C-4E5A-9633-08DF2DAB2AEF}" presName="parentText" presStyleLbl="node1" presStyleIdx="1" presStyleCnt="3">
        <dgm:presLayoutVars>
          <dgm:chMax val="0"/>
          <dgm:bulletEnabled val="1"/>
        </dgm:presLayoutVars>
      </dgm:prSet>
      <dgm:spPr/>
    </dgm:pt>
    <dgm:pt modelId="{63E40302-8347-924F-9A6A-6E88E51E2359}" type="pres">
      <dgm:prSet presAssocID="{DBDCC771-60C1-487A-BBDC-88372EF4CAF3}" presName="spacer" presStyleCnt="0"/>
      <dgm:spPr/>
    </dgm:pt>
    <dgm:pt modelId="{1A7AD260-F9BF-EB4E-AC54-B230C56E74D9}" type="pres">
      <dgm:prSet presAssocID="{BF0F5847-1979-404B-80DD-E3AF11798580}" presName="parentText" presStyleLbl="node1" presStyleIdx="2" presStyleCnt="3">
        <dgm:presLayoutVars>
          <dgm:chMax val="0"/>
          <dgm:bulletEnabled val="1"/>
        </dgm:presLayoutVars>
      </dgm:prSet>
      <dgm:spPr/>
    </dgm:pt>
  </dgm:ptLst>
  <dgm:cxnLst>
    <dgm:cxn modelId="{99363319-166D-47AF-9570-334015FDC0AE}" srcId="{D7E69DCE-7126-4290-8397-1563170BD514}" destId="{F0893351-662C-4E5A-9633-08DF2DAB2AEF}" srcOrd="1" destOrd="0" parTransId="{4A8D4DC3-5797-4314-897B-C73DE4679ACB}" sibTransId="{DBDCC771-60C1-487A-BBDC-88372EF4CAF3}"/>
    <dgm:cxn modelId="{A7748320-26D7-466E-A6F1-E1A80311C958}" srcId="{D7E69DCE-7126-4290-8397-1563170BD514}" destId="{BF0F5847-1979-404B-80DD-E3AF11798580}" srcOrd="2" destOrd="0" parTransId="{A42186D3-575A-415E-94F7-F2C0D937AC2F}" sibTransId="{34A0B777-EDFA-467A-85CC-7D503DAC7485}"/>
    <dgm:cxn modelId="{A645BD31-57F4-E348-A11E-A6E0189841B2}" type="presOf" srcId="{BF0F5847-1979-404B-80DD-E3AF11798580}" destId="{1A7AD260-F9BF-EB4E-AC54-B230C56E74D9}" srcOrd="0" destOrd="0" presId="urn:microsoft.com/office/officeart/2005/8/layout/vList2"/>
    <dgm:cxn modelId="{BC985460-EAAC-9C41-88B1-288748AE698B}" type="presOf" srcId="{3F9C943D-44F3-4527-8004-5E82D206A451}" destId="{4A8C7E26-B9DB-8246-B801-5A3A0467D880}" srcOrd="0" destOrd="0" presId="urn:microsoft.com/office/officeart/2005/8/layout/vList2"/>
    <dgm:cxn modelId="{A5408B7A-9CCE-A145-8613-0EBF3F612DE1}" type="presOf" srcId="{D7E69DCE-7126-4290-8397-1563170BD514}" destId="{01D84D04-7C00-A549-A368-72B586126F80}" srcOrd="0" destOrd="0" presId="urn:microsoft.com/office/officeart/2005/8/layout/vList2"/>
    <dgm:cxn modelId="{4A3B7DD2-9B6A-9B41-BC63-175D92AF4BFA}" type="presOf" srcId="{F0893351-662C-4E5A-9633-08DF2DAB2AEF}" destId="{27F0D5D6-A8A1-F04C-B097-CFC86B43D7F2}" srcOrd="0" destOrd="0" presId="urn:microsoft.com/office/officeart/2005/8/layout/vList2"/>
    <dgm:cxn modelId="{44510BFD-AE78-404E-92BF-71831ACC194B}" srcId="{D7E69DCE-7126-4290-8397-1563170BD514}" destId="{3F9C943D-44F3-4527-8004-5E82D206A451}" srcOrd="0" destOrd="0" parTransId="{4C37344F-82AE-4015-BDFF-55A928530502}" sibTransId="{C2414274-F59E-44E8-A1A5-0C2C39F97BDC}"/>
    <dgm:cxn modelId="{16180D82-842E-D44C-8C55-3731732F8959}" type="presParOf" srcId="{01D84D04-7C00-A549-A368-72B586126F80}" destId="{4A8C7E26-B9DB-8246-B801-5A3A0467D880}" srcOrd="0" destOrd="0" presId="urn:microsoft.com/office/officeart/2005/8/layout/vList2"/>
    <dgm:cxn modelId="{3C16D3F0-578C-4D40-9CA0-BBA2276CD2BF}" type="presParOf" srcId="{01D84D04-7C00-A549-A368-72B586126F80}" destId="{D9F51AEA-A7E8-B944-ACC5-FE4DE750B5FB}" srcOrd="1" destOrd="0" presId="urn:microsoft.com/office/officeart/2005/8/layout/vList2"/>
    <dgm:cxn modelId="{229FBA12-5456-2C4E-8498-DD116E3C5B88}" type="presParOf" srcId="{01D84D04-7C00-A549-A368-72B586126F80}" destId="{27F0D5D6-A8A1-F04C-B097-CFC86B43D7F2}" srcOrd="2" destOrd="0" presId="urn:microsoft.com/office/officeart/2005/8/layout/vList2"/>
    <dgm:cxn modelId="{FED8677E-CB7D-5D4C-B735-92FF7FEC9FEB}" type="presParOf" srcId="{01D84D04-7C00-A549-A368-72B586126F80}" destId="{63E40302-8347-924F-9A6A-6E88E51E2359}" srcOrd="3" destOrd="0" presId="urn:microsoft.com/office/officeart/2005/8/layout/vList2"/>
    <dgm:cxn modelId="{343B4388-C665-6942-B9E3-25E7CFA39AAF}" type="presParOf" srcId="{01D84D04-7C00-A549-A368-72B586126F80}" destId="{1A7AD260-F9BF-EB4E-AC54-B230C56E74D9}"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0B5CA4-A190-9640-9E0F-6CA4499D1FF6}">
      <dsp:nvSpPr>
        <dsp:cNvPr id="0" name=""/>
        <dsp:cNvSpPr/>
      </dsp:nvSpPr>
      <dsp:spPr>
        <a:xfrm>
          <a:off x="3040792" y="870618"/>
          <a:ext cx="667342" cy="91440"/>
        </a:xfrm>
        <a:custGeom>
          <a:avLst/>
          <a:gdLst/>
          <a:ahLst/>
          <a:cxnLst/>
          <a:rect l="0" t="0" r="0" b="0"/>
          <a:pathLst>
            <a:path>
              <a:moveTo>
                <a:pt x="0" y="45720"/>
              </a:moveTo>
              <a:lnTo>
                <a:pt x="262241" y="45719"/>
              </a:lnTo>
            </a:path>
            <a:path>
              <a:moveTo>
                <a:pt x="405101" y="45719"/>
              </a:moveTo>
              <a:lnTo>
                <a:pt x="667342"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55650">
            <a:lnSpc>
              <a:spcPct val="90000"/>
            </a:lnSpc>
            <a:spcBef>
              <a:spcPct val="0"/>
            </a:spcBef>
            <a:spcAft>
              <a:spcPct val="35000"/>
            </a:spcAft>
            <a:buNone/>
          </a:pPr>
          <a:r>
            <a:rPr lang="en-US" sz="1700" kern="1200"/>
            <a:t>1</a:t>
          </a:r>
        </a:p>
      </dsp:txBody>
      <dsp:txXfrm>
        <a:off x="3303033" y="797034"/>
        <a:ext cx="142860" cy="238608"/>
      </dsp:txXfrm>
    </dsp:sp>
    <dsp:sp modelId="{C4F2DD32-B767-6F4C-A929-7A2817DD2C62}">
      <dsp:nvSpPr>
        <dsp:cNvPr id="0" name=""/>
        <dsp:cNvSpPr/>
      </dsp:nvSpPr>
      <dsp:spPr>
        <a:xfrm>
          <a:off x="8061" y="5979"/>
          <a:ext cx="3034531" cy="1820718"/>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kern="1200"/>
            <a:t>Create package of files and easily install/uninstall/rollback package</a:t>
          </a:r>
        </a:p>
      </dsp:txBody>
      <dsp:txXfrm>
        <a:off x="8061" y="5979"/>
        <a:ext cx="3034531" cy="1820718"/>
      </dsp:txXfrm>
    </dsp:sp>
    <dsp:sp modelId="{F515CD90-D54B-1A47-88F1-2FB6E1667242}">
      <dsp:nvSpPr>
        <dsp:cNvPr id="0" name=""/>
        <dsp:cNvSpPr/>
      </dsp:nvSpPr>
      <dsp:spPr>
        <a:xfrm>
          <a:off x="6773265" y="870618"/>
          <a:ext cx="667342" cy="91440"/>
        </a:xfrm>
        <a:custGeom>
          <a:avLst/>
          <a:gdLst/>
          <a:ahLst/>
          <a:cxnLst/>
          <a:rect l="0" t="0" r="0" b="0"/>
          <a:pathLst>
            <a:path>
              <a:moveTo>
                <a:pt x="0" y="45720"/>
              </a:moveTo>
              <a:lnTo>
                <a:pt x="262241" y="45719"/>
              </a:lnTo>
            </a:path>
            <a:path>
              <a:moveTo>
                <a:pt x="405101" y="45719"/>
              </a:moveTo>
              <a:lnTo>
                <a:pt x="667342" y="45720"/>
              </a:lnTo>
            </a:path>
          </a:pathLst>
        </a:custGeom>
        <a:noFill/>
        <a:ln w="6350" cap="flat" cmpd="sng" algn="ctr">
          <a:solidFill>
            <a:schemeClr val="accent5">
              <a:hueOff val="-1689636"/>
              <a:satOff val="-4355"/>
              <a:lumOff val="-294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55650">
            <a:lnSpc>
              <a:spcPct val="90000"/>
            </a:lnSpc>
            <a:spcBef>
              <a:spcPct val="0"/>
            </a:spcBef>
            <a:spcAft>
              <a:spcPct val="35000"/>
            </a:spcAft>
            <a:buNone/>
          </a:pPr>
          <a:r>
            <a:rPr lang="en-US" sz="1700" kern="1200"/>
            <a:t>2</a:t>
          </a:r>
        </a:p>
      </dsp:txBody>
      <dsp:txXfrm>
        <a:off x="7035506" y="797034"/>
        <a:ext cx="142860" cy="238608"/>
      </dsp:txXfrm>
    </dsp:sp>
    <dsp:sp modelId="{52882721-2540-E141-9A01-668831BA9E5C}">
      <dsp:nvSpPr>
        <dsp:cNvPr id="0" name=""/>
        <dsp:cNvSpPr/>
      </dsp:nvSpPr>
      <dsp:spPr>
        <a:xfrm>
          <a:off x="3740534" y="5979"/>
          <a:ext cx="3034531" cy="1820718"/>
        </a:xfrm>
        <a:prstGeom prst="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kern="1200"/>
            <a:t>Create templates to avoid hard coding</a:t>
          </a:r>
        </a:p>
      </dsp:txBody>
      <dsp:txXfrm>
        <a:off x="3740534" y="5979"/>
        <a:ext cx="3034531" cy="1820718"/>
      </dsp:txXfrm>
    </dsp:sp>
    <dsp:sp modelId="{47C7DB51-E821-8543-86DD-21B18293152C}">
      <dsp:nvSpPr>
        <dsp:cNvPr id="0" name=""/>
        <dsp:cNvSpPr/>
      </dsp:nvSpPr>
      <dsp:spPr>
        <a:xfrm>
          <a:off x="1525326" y="1824897"/>
          <a:ext cx="7464946" cy="667342"/>
        </a:xfrm>
        <a:custGeom>
          <a:avLst/>
          <a:gdLst/>
          <a:ahLst/>
          <a:cxnLst/>
          <a:rect l="0" t="0" r="0" b="0"/>
          <a:pathLst>
            <a:path>
              <a:moveTo>
                <a:pt x="7464946" y="0"/>
              </a:moveTo>
              <a:lnTo>
                <a:pt x="7464946" y="350771"/>
              </a:lnTo>
              <a:lnTo>
                <a:pt x="0" y="350771"/>
              </a:lnTo>
              <a:lnTo>
                <a:pt x="0" y="667342"/>
              </a:lnTo>
            </a:path>
          </a:pathLst>
        </a:custGeom>
        <a:noFill/>
        <a:ln w="6350" cap="flat" cmpd="sng" algn="ctr">
          <a:solidFill>
            <a:schemeClr val="accent5">
              <a:hueOff val="-3379271"/>
              <a:satOff val="-8710"/>
              <a:lumOff val="-588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55650">
            <a:lnSpc>
              <a:spcPct val="90000"/>
            </a:lnSpc>
            <a:spcBef>
              <a:spcPct val="0"/>
            </a:spcBef>
            <a:spcAft>
              <a:spcPct val="35000"/>
            </a:spcAft>
            <a:buNone/>
          </a:pPr>
          <a:r>
            <a:rPr lang="en-US" sz="1700" kern="1200"/>
            <a:t>3</a:t>
          </a:r>
        </a:p>
      </dsp:txBody>
      <dsp:txXfrm>
        <a:off x="5070362" y="2039264"/>
        <a:ext cx="374875" cy="238608"/>
      </dsp:txXfrm>
    </dsp:sp>
    <dsp:sp modelId="{34FB5744-164B-B94D-B480-D475A8619B32}">
      <dsp:nvSpPr>
        <dsp:cNvPr id="0" name=""/>
        <dsp:cNvSpPr/>
      </dsp:nvSpPr>
      <dsp:spPr>
        <a:xfrm>
          <a:off x="7473007" y="5979"/>
          <a:ext cx="3034531" cy="1820718"/>
        </a:xfrm>
        <a:prstGeom prst="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kern="1200"/>
            <a:t>Use hooks to define pre and post dependencies</a:t>
          </a:r>
        </a:p>
      </dsp:txBody>
      <dsp:txXfrm>
        <a:off x="7473007" y="5979"/>
        <a:ext cx="3034531" cy="1820718"/>
      </dsp:txXfrm>
    </dsp:sp>
    <dsp:sp modelId="{60DCC181-CBA6-4846-A2B1-A5728B321AAD}">
      <dsp:nvSpPr>
        <dsp:cNvPr id="0" name=""/>
        <dsp:cNvSpPr/>
      </dsp:nvSpPr>
      <dsp:spPr>
        <a:xfrm>
          <a:off x="3040792" y="3389279"/>
          <a:ext cx="667342" cy="91440"/>
        </a:xfrm>
        <a:custGeom>
          <a:avLst/>
          <a:gdLst/>
          <a:ahLst/>
          <a:cxnLst/>
          <a:rect l="0" t="0" r="0" b="0"/>
          <a:pathLst>
            <a:path>
              <a:moveTo>
                <a:pt x="0" y="45720"/>
              </a:moveTo>
              <a:lnTo>
                <a:pt x="262241" y="45719"/>
              </a:lnTo>
            </a:path>
            <a:path>
              <a:moveTo>
                <a:pt x="405101" y="45719"/>
              </a:moveTo>
              <a:lnTo>
                <a:pt x="667342" y="45720"/>
              </a:lnTo>
            </a:path>
          </a:pathLst>
        </a:custGeom>
        <a:noFill/>
        <a:ln w="6350" cap="flat" cmpd="sng" algn="ctr">
          <a:solidFill>
            <a:schemeClr val="accent5">
              <a:hueOff val="-5068907"/>
              <a:satOff val="-13064"/>
              <a:lumOff val="-8824"/>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55650">
            <a:lnSpc>
              <a:spcPct val="90000"/>
            </a:lnSpc>
            <a:spcBef>
              <a:spcPct val="0"/>
            </a:spcBef>
            <a:spcAft>
              <a:spcPct val="35000"/>
            </a:spcAft>
            <a:buNone/>
          </a:pPr>
          <a:r>
            <a:rPr lang="en-US" sz="1700" kern="1200"/>
            <a:t>4</a:t>
          </a:r>
        </a:p>
      </dsp:txBody>
      <dsp:txXfrm>
        <a:off x="3303033" y="3315694"/>
        <a:ext cx="142860" cy="238608"/>
      </dsp:txXfrm>
    </dsp:sp>
    <dsp:sp modelId="{FECA7874-407C-104B-9461-3005CF4C8DFA}">
      <dsp:nvSpPr>
        <dsp:cNvPr id="0" name=""/>
        <dsp:cNvSpPr/>
      </dsp:nvSpPr>
      <dsp:spPr>
        <a:xfrm>
          <a:off x="8061" y="2524640"/>
          <a:ext cx="3034531" cy="1820718"/>
        </a:xfrm>
        <a:prstGeom prst="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kern="1200"/>
            <a:t>Helm keeps versioning through its releases</a:t>
          </a:r>
        </a:p>
      </dsp:txBody>
      <dsp:txXfrm>
        <a:off x="8061" y="2524640"/>
        <a:ext cx="3034531" cy="1820718"/>
      </dsp:txXfrm>
    </dsp:sp>
    <dsp:sp modelId="{17372FD5-9549-1444-9B3C-35589AC37664}">
      <dsp:nvSpPr>
        <dsp:cNvPr id="0" name=""/>
        <dsp:cNvSpPr/>
      </dsp:nvSpPr>
      <dsp:spPr>
        <a:xfrm>
          <a:off x="6773265" y="3389279"/>
          <a:ext cx="667342" cy="91440"/>
        </a:xfrm>
        <a:custGeom>
          <a:avLst/>
          <a:gdLst/>
          <a:ahLst/>
          <a:cxnLst/>
          <a:rect l="0" t="0" r="0" b="0"/>
          <a:pathLst>
            <a:path>
              <a:moveTo>
                <a:pt x="0" y="45720"/>
              </a:moveTo>
              <a:lnTo>
                <a:pt x="262241" y="45719"/>
              </a:lnTo>
            </a:path>
            <a:path>
              <a:moveTo>
                <a:pt x="405101" y="45719"/>
              </a:moveTo>
              <a:lnTo>
                <a:pt x="667342" y="45720"/>
              </a:lnTo>
            </a:path>
          </a:pathLst>
        </a:custGeom>
        <a:noFill/>
        <a:ln w="6350" cap="flat" cmpd="sng" algn="ctr">
          <a:solidFill>
            <a:schemeClr val="accent5">
              <a:hueOff val="-6758543"/>
              <a:satOff val="-17419"/>
              <a:lumOff val="-1176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55650">
            <a:lnSpc>
              <a:spcPct val="90000"/>
            </a:lnSpc>
            <a:spcBef>
              <a:spcPct val="0"/>
            </a:spcBef>
            <a:spcAft>
              <a:spcPct val="35000"/>
            </a:spcAft>
            <a:buNone/>
          </a:pPr>
          <a:r>
            <a:rPr lang="en-US" sz="1700" kern="1200"/>
            <a:t>5</a:t>
          </a:r>
        </a:p>
      </dsp:txBody>
      <dsp:txXfrm>
        <a:off x="7035506" y="3315694"/>
        <a:ext cx="142860" cy="238608"/>
      </dsp:txXfrm>
    </dsp:sp>
    <dsp:sp modelId="{E3703F21-886D-8B4F-A981-C09D70910455}">
      <dsp:nvSpPr>
        <dsp:cNvPr id="0" name=""/>
        <dsp:cNvSpPr/>
      </dsp:nvSpPr>
      <dsp:spPr>
        <a:xfrm>
          <a:off x="3740534" y="2524640"/>
          <a:ext cx="3034531" cy="1820718"/>
        </a:xfrm>
        <a:prstGeom prst="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kern="1200"/>
            <a:t>Store the package in http repository and share repo url</a:t>
          </a:r>
        </a:p>
      </dsp:txBody>
      <dsp:txXfrm>
        <a:off x="3740534" y="2524640"/>
        <a:ext cx="3034531" cy="1820718"/>
      </dsp:txXfrm>
    </dsp:sp>
    <dsp:sp modelId="{2F49EB9F-A154-484E-9922-0010B1D78D1A}">
      <dsp:nvSpPr>
        <dsp:cNvPr id="0" name=""/>
        <dsp:cNvSpPr/>
      </dsp:nvSpPr>
      <dsp:spPr>
        <a:xfrm>
          <a:off x="7473007" y="2524640"/>
          <a:ext cx="3034531" cy="1820718"/>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933450">
            <a:lnSpc>
              <a:spcPct val="90000"/>
            </a:lnSpc>
            <a:spcBef>
              <a:spcPct val="0"/>
            </a:spcBef>
            <a:spcAft>
              <a:spcPct val="35000"/>
            </a:spcAft>
            <a:buNone/>
          </a:pPr>
          <a:r>
            <a:rPr lang="en-US" sz="2100" kern="1200"/>
            <a:t>Use named templates to define reusable code snippet</a:t>
          </a:r>
        </a:p>
      </dsp:txBody>
      <dsp:txXfrm>
        <a:off x="7473007" y="2524640"/>
        <a:ext cx="3034531" cy="18207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09F348-F100-8249-B14B-2C572AD17C98}">
      <dsp:nvSpPr>
        <dsp:cNvPr id="0" name=""/>
        <dsp:cNvSpPr/>
      </dsp:nvSpPr>
      <dsp:spPr>
        <a:xfrm>
          <a:off x="1283" y="673807"/>
          <a:ext cx="5006206" cy="3003723"/>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0" i="0" kern="1200"/>
            <a:t>Helm is the best way to find, share, and use software built for </a:t>
          </a:r>
          <a:r>
            <a:rPr lang="en-IN" sz="2000" b="0" i="0" kern="1200">
              <a:hlinkClick xmlns:r="http://schemas.openxmlformats.org/officeDocument/2006/relationships" r:id="rId1"/>
            </a:rPr>
            <a:t>Kubernetes</a:t>
          </a:r>
          <a:r>
            <a:rPr lang="en-IN" sz="2000" b="0" i="0" kern="1200"/>
            <a:t>.</a:t>
          </a:r>
          <a:endParaRPr lang="en-US" sz="2000" kern="1200"/>
        </a:p>
      </dsp:txBody>
      <dsp:txXfrm>
        <a:off x="1283" y="673807"/>
        <a:ext cx="5006206" cy="3003723"/>
      </dsp:txXfrm>
    </dsp:sp>
    <dsp:sp modelId="{FCFD56AD-A864-2941-9663-D51F73B41B8F}">
      <dsp:nvSpPr>
        <dsp:cNvPr id="0" name=""/>
        <dsp:cNvSpPr/>
      </dsp:nvSpPr>
      <dsp:spPr>
        <a:xfrm>
          <a:off x="5508110" y="673807"/>
          <a:ext cx="5006206" cy="3003723"/>
        </a:xfrm>
        <a:prstGeom prst="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0" i="0" kern="1200"/>
            <a:t>Helm is a powerful tool that simplifies the deployment and management of applications on Kubernetes. It acts as a package manager for </a:t>
          </a:r>
          <a:r>
            <a:rPr lang="en-IN" sz="2000" b="0" i="0" u="sng" kern="1200">
              <a:hlinkClick xmlns:r="http://schemas.openxmlformats.org/officeDocument/2006/relationships" r:id="rId2"/>
            </a:rPr>
            <a:t>Kubernetes</a:t>
          </a:r>
          <a:r>
            <a:rPr lang="en-IN" sz="2000" b="0" i="0" kern="1200"/>
            <a:t>, much like apt or yum for Linux, allowing users to define, install, and upgrade even the most complex Kubernetes applications. With Helm, system administrators and developers can streamline their workflows, reduce complexity, and ensure consistency across deployments. </a:t>
          </a:r>
          <a:endParaRPr lang="en-US" sz="2000" kern="1200"/>
        </a:p>
      </dsp:txBody>
      <dsp:txXfrm>
        <a:off x="5508110" y="673807"/>
        <a:ext cx="5006206" cy="30037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00F93F-2D21-064A-B7E1-0FE41A83B7DC}">
      <dsp:nvSpPr>
        <dsp:cNvPr id="0" name=""/>
        <dsp:cNvSpPr/>
      </dsp:nvSpPr>
      <dsp:spPr>
        <a:xfrm>
          <a:off x="1748064" y="2975"/>
          <a:ext cx="3342605" cy="200556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IN" sz="2100" b="0" i="0" kern="1200"/>
            <a:t>Helm helps you manage Kubernetes applications — Helm Charts help you define, install, and upgrade even the most complex Kubernetes application.</a:t>
          </a:r>
          <a:endParaRPr lang="en-US" sz="2100" kern="1200"/>
        </a:p>
      </dsp:txBody>
      <dsp:txXfrm>
        <a:off x="1748064" y="2975"/>
        <a:ext cx="3342605" cy="2005563"/>
      </dsp:txXfrm>
    </dsp:sp>
    <dsp:sp modelId="{23214EAD-0CDA-F448-8610-5E563DB4E0E8}">
      <dsp:nvSpPr>
        <dsp:cNvPr id="0" name=""/>
        <dsp:cNvSpPr/>
      </dsp:nvSpPr>
      <dsp:spPr>
        <a:xfrm>
          <a:off x="5424930" y="2975"/>
          <a:ext cx="3342605" cy="2005563"/>
        </a:xfrm>
        <a:prstGeom prst="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IN" sz="2100" b="0" i="0" kern="1200"/>
            <a:t>Charts are easy to create, version, share, and publish — so start using Helm and stop the copy-and-paste.</a:t>
          </a:r>
          <a:endParaRPr lang="en-US" sz="2100" kern="1200"/>
        </a:p>
      </dsp:txBody>
      <dsp:txXfrm>
        <a:off x="5424930" y="2975"/>
        <a:ext cx="3342605" cy="2005563"/>
      </dsp:txXfrm>
    </dsp:sp>
    <dsp:sp modelId="{E1D0864D-EF80-BF44-A3DB-059FEE4D1DEF}">
      <dsp:nvSpPr>
        <dsp:cNvPr id="0" name=""/>
        <dsp:cNvSpPr/>
      </dsp:nvSpPr>
      <dsp:spPr>
        <a:xfrm>
          <a:off x="3586497" y="2342799"/>
          <a:ext cx="3342605" cy="2005563"/>
        </a:xfrm>
        <a:prstGeom prst="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IN" sz="2100" b="0" i="0" kern="1200"/>
            <a:t>Helm is a graduated project in the </a:t>
          </a:r>
          <a:r>
            <a:rPr lang="en-IN" sz="2100" b="0" i="0" u="sng" kern="1200">
              <a:hlinkClick xmlns:r="http://schemas.openxmlformats.org/officeDocument/2006/relationships" r:id="rId1"/>
            </a:rPr>
            <a:t>CNCF</a:t>
          </a:r>
          <a:r>
            <a:rPr lang="en-IN" sz="2100" b="0" i="0" kern="1200"/>
            <a:t> and is maintained by the </a:t>
          </a:r>
          <a:r>
            <a:rPr lang="en-IN" sz="2100" b="0" i="0" u="sng" kern="1200">
              <a:hlinkClick xmlns:r="http://schemas.openxmlformats.org/officeDocument/2006/relationships" r:id="rId2"/>
            </a:rPr>
            <a:t>Helm community</a:t>
          </a:r>
          <a:r>
            <a:rPr lang="en-IN" sz="2100" b="0" i="0" kern="1200"/>
            <a:t>.</a:t>
          </a:r>
          <a:endParaRPr lang="en-US" sz="2100" kern="1200"/>
        </a:p>
      </dsp:txBody>
      <dsp:txXfrm>
        <a:off x="3586497" y="2342799"/>
        <a:ext cx="3342605" cy="200556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7EC79B-40F9-2D4A-B664-00A6D1CD58CD}">
      <dsp:nvSpPr>
        <dsp:cNvPr id="0" name=""/>
        <dsp:cNvSpPr/>
      </dsp:nvSpPr>
      <dsp:spPr>
        <a:xfrm>
          <a:off x="7438" y="206313"/>
          <a:ext cx="2544259" cy="763277"/>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201053" tIns="201053" rIns="201053" bIns="201053" numCol="1" spcCol="1270" anchor="ctr" anchorCtr="0">
          <a:noAutofit/>
        </a:bodyPr>
        <a:lstStyle/>
        <a:p>
          <a:pPr marL="0" lvl="0" indent="0" algn="ctr" defTabSz="1111250">
            <a:lnSpc>
              <a:spcPct val="90000"/>
            </a:lnSpc>
            <a:spcBef>
              <a:spcPct val="0"/>
            </a:spcBef>
            <a:spcAft>
              <a:spcPct val="35000"/>
            </a:spcAft>
            <a:buNone/>
          </a:pPr>
          <a:r>
            <a:rPr lang="en-US" sz="2500" kern="1200"/>
            <a:t>Package</a:t>
          </a:r>
        </a:p>
      </dsp:txBody>
      <dsp:txXfrm>
        <a:off x="7438" y="206313"/>
        <a:ext cx="2544259" cy="763277"/>
      </dsp:txXfrm>
    </dsp:sp>
    <dsp:sp modelId="{A8C73DDA-586B-0345-AA41-B123C2637319}">
      <dsp:nvSpPr>
        <dsp:cNvPr id="0" name=""/>
        <dsp:cNvSpPr/>
      </dsp:nvSpPr>
      <dsp:spPr>
        <a:xfrm>
          <a:off x="7438" y="969591"/>
          <a:ext cx="2544259" cy="3175433"/>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1316" tIns="251316" rIns="251316" bIns="251316" numCol="1" spcCol="1270" anchor="t" anchorCtr="0">
          <a:noAutofit/>
        </a:bodyPr>
        <a:lstStyle/>
        <a:p>
          <a:pPr marL="0" lvl="0" indent="0" algn="l" defTabSz="844550">
            <a:lnSpc>
              <a:spcPct val="90000"/>
            </a:lnSpc>
            <a:spcBef>
              <a:spcPct val="0"/>
            </a:spcBef>
            <a:spcAft>
              <a:spcPct val="35000"/>
            </a:spcAft>
            <a:buNone/>
          </a:pPr>
          <a:r>
            <a:rPr lang="en-US" sz="1900" kern="1200"/>
            <a:t>Package Management: Helm allows users to define, install, and upgrade Kubernetes applications using charts, which can be stored and shared via Helm repositories. </a:t>
          </a:r>
        </a:p>
      </dsp:txBody>
      <dsp:txXfrm>
        <a:off x="7438" y="969591"/>
        <a:ext cx="2544259" cy="3175433"/>
      </dsp:txXfrm>
    </dsp:sp>
    <dsp:sp modelId="{492E8CD5-51BF-DE44-ADBD-247BA4736901}">
      <dsp:nvSpPr>
        <dsp:cNvPr id="0" name=""/>
        <dsp:cNvSpPr/>
      </dsp:nvSpPr>
      <dsp:spPr>
        <a:xfrm>
          <a:off x="2659592" y="206313"/>
          <a:ext cx="2544259" cy="763277"/>
        </a:xfrm>
        <a:prstGeom prst="rect">
          <a:avLst/>
        </a:prstGeom>
        <a:solidFill>
          <a:schemeClr val="accent5">
            <a:hueOff val="-2252848"/>
            <a:satOff val="-5806"/>
            <a:lumOff val="-3922"/>
            <a:alphaOff val="0"/>
          </a:schemeClr>
        </a:solidFill>
        <a:ln w="12700" cap="flat" cmpd="sng" algn="ctr">
          <a:solidFill>
            <a:schemeClr val="accent5">
              <a:hueOff val="-2252848"/>
              <a:satOff val="-5806"/>
              <a:lumOff val="-3922"/>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201053" tIns="201053" rIns="201053" bIns="201053" numCol="1" spcCol="1270" anchor="ctr" anchorCtr="0">
          <a:noAutofit/>
        </a:bodyPr>
        <a:lstStyle/>
        <a:p>
          <a:pPr marL="0" lvl="0" indent="0" algn="ctr" defTabSz="1111250">
            <a:lnSpc>
              <a:spcPct val="90000"/>
            </a:lnSpc>
            <a:spcBef>
              <a:spcPct val="0"/>
            </a:spcBef>
            <a:spcAft>
              <a:spcPct val="35000"/>
            </a:spcAft>
            <a:buNone/>
          </a:pPr>
          <a:r>
            <a:rPr lang="en-US" sz="2500" kern="1200"/>
            <a:t>Helm</a:t>
          </a:r>
        </a:p>
      </dsp:txBody>
      <dsp:txXfrm>
        <a:off x="2659592" y="206313"/>
        <a:ext cx="2544259" cy="763277"/>
      </dsp:txXfrm>
    </dsp:sp>
    <dsp:sp modelId="{F83920B4-9D93-E142-ACF1-78059B83959E}">
      <dsp:nvSpPr>
        <dsp:cNvPr id="0" name=""/>
        <dsp:cNvSpPr/>
      </dsp:nvSpPr>
      <dsp:spPr>
        <a:xfrm>
          <a:off x="2659592" y="969591"/>
          <a:ext cx="2544259" cy="3175433"/>
        </a:xfrm>
        <a:prstGeom prst="rect">
          <a:avLst/>
        </a:prstGeom>
        <a:solidFill>
          <a:schemeClr val="accent5">
            <a:tint val="40000"/>
            <a:alpha val="90000"/>
            <a:hueOff val="-2246587"/>
            <a:satOff val="-7611"/>
            <a:lumOff val="-976"/>
            <a:alphaOff val="0"/>
          </a:schemeClr>
        </a:solidFill>
        <a:ln w="12700" cap="flat" cmpd="sng" algn="ctr">
          <a:solidFill>
            <a:schemeClr val="accent5">
              <a:tint val="40000"/>
              <a:alpha val="90000"/>
              <a:hueOff val="-2246587"/>
              <a:satOff val="-7611"/>
              <a:lumOff val="-97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1316" tIns="251316" rIns="251316" bIns="251316" numCol="1" spcCol="1270" anchor="t" anchorCtr="0">
          <a:noAutofit/>
        </a:bodyPr>
        <a:lstStyle/>
        <a:p>
          <a:pPr marL="0" lvl="0" indent="0" algn="l" defTabSz="844550">
            <a:lnSpc>
              <a:spcPct val="90000"/>
            </a:lnSpc>
            <a:spcBef>
              <a:spcPct val="0"/>
            </a:spcBef>
            <a:spcAft>
              <a:spcPct val="35000"/>
            </a:spcAft>
            <a:buNone/>
          </a:pPr>
          <a:r>
            <a:rPr lang="en-US" sz="1900" kern="1200"/>
            <a:t>Templating: Helm uses templates to define Kubernetes manifests, making it easy to customize deployments. </a:t>
          </a:r>
        </a:p>
      </dsp:txBody>
      <dsp:txXfrm>
        <a:off x="2659592" y="969591"/>
        <a:ext cx="2544259" cy="3175433"/>
      </dsp:txXfrm>
    </dsp:sp>
    <dsp:sp modelId="{7D8D3573-B3F6-934F-8714-E816B9235A7E}">
      <dsp:nvSpPr>
        <dsp:cNvPr id="0" name=""/>
        <dsp:cNvSpPr/>
      </dsp:nvSpPr>
      <dsp:spPr>
        <a:xfrm>
          <a:off x="5311747" y="206313"/>
          <a:ext cx="2544259" cy="763277"/>
        </a:xfrm>
        <a:prstGeom prst="rect">
          <a:avLst/>
        </a:prstGeom>
        <a:solidFill>
          <a:schemeClr val="accent5">
            <a:hueOff val="-4505695"/>
            <a:satOff val="-11613"/>
            <a:lumOff val="-7843"/>
            <a:alphaOff val="0"/>
          </a:schemeClr>
        </a:solidFill>
        <a:ln w="12700" cap="flat" cmpd="sng" algn="ctr">
          <a:solidFill>
            <a:schemeClr val="accent5">
              <a:hueOff val="-4505695"/>
              <a:satOff val="-11613"/>
              <a:lumOff val="-7843"/>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201053" tIns="201053" rIns="201053" bIns="201053" numCol="1" spcCol="1270" anchor="ctr" anchorCtr="0">
          <a:noAutofit/>
        </a:bodyPr>
        <a:lstStyle/>
        <a:p>
          <a:pPr marL="0" lvl="0" indent="0" algn="ctr" defTabSz="1111250">
            <a:lnSpc>
              <a:spcPct val="90000"/>
            </a:lnSpc>
            <a:spcBef>
              <a:spcPct val="0"/>
            </a:spcBef>
            <a:spcAft>
              <a:spcPct val="35000"/>
            </a:spcAft>
            <a:buNone/>
          </a:pPr>
          <a:r>
            <a:rPr lang="en-US" sz="2500" kern="1200"/>
            <a:t>Helm</a:t>
          </a:r>
        </a:p>
      </dsp:txBody>
      <dsp:txXfrm>
        <a:off x="5311747" y="206313"/>
        <a:ext cx="2544259" cy="763277"/>
      </dsp:txXfrm>
    </dsp:sp>
    <dsp:sp modelId="{BFC00377-6327-0844-97E9-D6294A9C79ED}">
      <dsp:nvSpPr>
        <dsp:cNvPr id="0" name=""/>
        <dsp:cNvSpPr/>
      </dsp:nvSpPr>
      <dsp:spPr>
        <a:xfrm>
          <a:off x="5311747" y="969591"/>
          <a:ext cx="2544259" cy="3175433"/>
        </a:xfrm>
        <a:prstGeom prst="rect">
          <a:avLst/>
        </a:prstGeom>
        <a:solidFill>
          <a:schemeClr val="accent5">
            <a:tint val="40000"/>
            <a:alpha val="90000"/>
            <a:hueOff val="-4493174"/>
            <a:satOff val="-15221"/>
            <a:lumOff val="-1952"/>
            <a:alphaOff val="0"/>
          </a:schemeClr>
        </a:solidFill>
        <a:ln w="12700" cap="flat" cmpd="sng" algn="ctr">
          <a:solidFill>
            <a:schemeClr val="accent5">
              <a:tint val="40000"/>
              <a:alpha val="90000"/>
              <a:hueOff val="-4493174"/>
              <a:satOff val="-15221"/>
              <a:lumOff val="-195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1316" tIns="251316" rIns="251316" bIns="251316" numCol="1" spcCol="1270" anchor="t" anchorCtr="0">
          <a:noAutofit/>
        </a:bodyPr>
        <a:lstStyle/>
        <a:p>
          <a:pPr marL="0" lvl="0" indent="0" algn="l" defTabSz="844550">
            <a:lnSpc>
              <a:spcPct val="90000"/>
            </a:lnSpc>
            <a:spcBef>
              <a:spcPct val="0"/>
            </a:spcBef>
            <a:spcAft>
              <a:spcPct val="35000"/>
            </a:spcAft>
            <a:buNone/>
          </a:pPr>
          <a:r>
            <a:rPr lang="en-US" sz="1900" kern="1200"/>
            <a:t>Versioning: Helm charts support versioning, enabling users to track changes and roll back to previous versions if needed. </a:t>
          </a:r>
        </a:p>
      </dsp:txBody>
      <dsp:txXfrm>
        <a:off x="5311747" y="969591"/>
        <a:ext cx="2544259" cy="3175433"/>
      </dsp:txXfrm>
    </dsp:sp>
    <dsp:sp modelId="{3CD3B2DE-4899-9C4E-8D35-9BC3477A5055}">
      <dsp:nvSpPr>
        <dsp:cNvPr id="0" name=""/>
        <dsp:cNvSpPr/>
      </dsp:nvSpPr>
      <dsp:spPr>
        <a:xfrm>
          <a:off x="7963901" y="206313"/>
          <a:ext cx="2544259" cy="763277"/>
        </a:xfrm>
        <a:prstGeom prst="rect">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201053" tIns="201053" rIns="201053" bIns="201053" numCol="1" spcCol="1270" anchor="ctr" anchorCtr="0">
          <a:noAutofit/>
        </a:bodyPr>
        <a:lstStyle/>
        <a:p>
          <a:pPr marL="0" lvl="0" indent="0" algn="ctr" defTabSz="1111250">
            <a:lnSpc>
              <a:spcPct val="90000"/>
            </a:lnSpc>
            <a:spcBef>
              <a:spcPct val="0"/>
            </a:spcBef>
            <a:spcAft>
              <a:spcPct val="35000"/>
            </a:spcAft>
            <a:buNone/>
          </a:pPr>
          <a:r>
            <a:rPr lang="en-US" sz="2500" kern="1200"/>
            <a:t>Declare</a:t>
          </a:r>
        </a:p>
      </dsp:txBody>
      <dsp:txXfrm>
        <a:off x="7963901" y="206313"/>
        <a:ext cx="2544259" cy="763277"/>
      </dsp:txXfrm>
    </dsp:sp>
    <dsp:sp modelId="{C0141EA0-33D3-A94D-B76D-C3A4F428CFBE}">
      <dsp:nvSpPr>
        <dsp:cNvPr id="0" name=""/>
        <dsp:cNvSpPr/>
      </dsp:nvSpPr>
      <dsp:spPr>
        <a:xfrm>
          <a:off x="7963901" y="969591"/>
          <a:ext cx="2544259" cy="3175433"/>
        </a:xfrm>
        <a:prstGeom prst="rect">
          <a:avLst/>
        </a:prstGeom>
        <a:solidFill>
          <a:schemeClr val="accent5">
            <a:tint val="40000"/>
            <a:alpha val="90000"/>
            <a:hueOff val="-6739761"/>
            <a:satOff val="-22832"/>
            <a:lumOff val="-2928"/>
            <a:alphaOff val="0"/>
          </a:schemeClr>
        </a:solidFill>
        <a:ln w="12700" cap="flat" cmpd="sng" algn="ctr">
          <a:solidFill>
            <a:schemeClr val="accent5">
              <a:tint val="40000"/>
              <a:alpha val="90000"/>
              <a:hueOff val="-6739761"/>
              <a:satOff val="-22832"/>
              <a:lumOff val="-29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1316" tIns="251316" rIns="251316" bIns="251316" numCol="1" spcCol="1270" anchor="t" anchorCtr="0">
          <a:noAutofit/>
        </a:bodyPr>
        <a:lstStyle/>
        <a:p>
          <a:pPr marL="0" lvl="0" indent="0" algn="l" defTabSz="844550">
            <a:lnSpc>
              <a:spcPct val="90000"/>
            </a:lnSpc>
            <a:spcBef>
              <a:spcPct val="0"/>
            </a:spcBef>
            <a:spcAft>
              <a:spcPct val="35000"/>
            </a:spcAft>
            <a:buNone/>
          </a:pPr>
          <a:r>
            <a:rPr lang="en-US" sz="1900" kern="1200"/>
            <a:t>Dependency Management: Charts can declare dependencies, ensuring that all required services are installed and configured correctly. </a:t>
          </a:r>
        </a:p>
      </dsp:txBody>
      <dsp:txXfrm>
        <a:off x="7963901" y="969591"/>
        <a:ext cx="2544259" cy="317543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8C7E26-B9DB-8246-B801-5A3A0467D880}">
      <dsp:nvSpPr>
        <dsp:cNvPr id="0" name=""/>
        <dsp:cNvSpPr/>
      </dsp:nvSpPr>
      <dsp:spPr>
        <a:xfrm>
          <a:off x="0" y="95237"/>
          <a:ext cx="4530898" cy="112853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0" i="0" kern="1200" dirty="0"/>
            <a:t>A </a:t>
          </a:r>
          <a:r>
            <a:rPr lang="en-IN" sz="1100" b="0" i="1" kern="1200" dirty="0"/>
            <a:t>Chart</a:t>
          </a:r>
          <a:r>
            <a:rPr lang="en-IN" sz="1100" b="0" i="0" kern="1200" dirty="0"/>
            <a:t> is a Helm package. It contains all of the resource definitions necessary to run an application, tool, or service inside of a Kubernetes cluster. Think of it like the Kubernetes equivalent of a Homebrew formula, an Apt </a:t>
          </a:r>
          <a:r>
            <a:rPr lang="en-IN" sz="1100" b="0" i="0" kern="1200" dirty="0" err="1"/>
            <a:t>dpkg</a:t>
          </a:r>
          <a:r>
            <a:rPr lang="en-IN" sz="1100" b="0" i="0" kern="1200"/>
            <a:t>, or a Yum RPM file.</a:t>
          </a:r>
          <a:endParaRPr lang="en-US" sz="1100" kern="1200"/>
        </a:p>
      </dsp:txBody>
      <dsp:txXfrm>
        <a:off x="55091" y="150328"/>
        <a:ext cx="4420716" cy="1018356"/>
      </dsp:txXfrm>
    </dsp:sp>
    <dsp:sp modelId="{27F0D5D6-A8A1-F04C-B097-CFC86B43D7F2}">
      <dsp:nvSpPr>
        <dsp:cNvPr id="0" name=""/>
        <dsp:cNvSpPr/>
      </dsp:nvSpPr>
      <dsp:spPr>
        <a:xfrm>
          <a:off x="0" y="1255455"/>
          <a:ext cx="4530898" cy="1128538"/>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0" i="0" kern="1200" dirty="0"/>
            <a:t>A </a:t>
          </a:r>
          <a:r>
            <a:rPr lang="en-IN" sz="1100" b="0" i="1" kern="1200" dirty="0"/>
            <a:t>Repository</a:t>
          </a:r>
          <a:r>
            <a:rPr lang="en-IN" sz="1100" b="0" i="0" kern="1200" dirty="0"/>
            <a:t> is the place where charts can be collected and shared. It's like Perl's </a:t>
          </a:r>
          <a:r>
            <a:rPr lang="en-IN" sz="1100" b="0" i="0" kern="1200" dirty="0">
              <a:hlinkClick xmlns:r="http://schemas.openxmlformats.org/officeDocument/2006/relationships" r:id="rId1"/>
            </a:rPr>
            <a:t>CPAN archive</a:t>
          </a:r>
          <a:r>
            <a:rPr lang="en-IN" sz="1100" b="0" i="0" kern="1200" dirty="0"/>
            <a:t> or the </a:t>
          </a:r>
          <a:r>
            <a:rPr lang="en-IN" sz="1100" b="0" i="0" kern="1200" dirty="0">
              <a:hlinkClick xmlns:r="http://schemas.openxmlformats.org/officeDocument/2006/relationships" r:id="rId2"/>
            </a:rPr>
            <a:t>Fedora Package Database</a:t>
          </a:r>
          <a:r>
            <a:rPr lang="en-IN" sz="1100" b="0" i="0" kern="1200" dirty="0"/>
            <a:t>, but for Kubernetes packages.</a:t>
          </a:r>
          <a:endParaRPr lang="en-US" sz="1100" kern="1200" dirty="0"/>
        </a:p>
      </dsp:txBody>
      <dsp:txXfrm>
        <a:off x="55091" y="1310546"/>
        <a:ext cx="4420716" cy="1018356"/>
      </dsp:txXfrm>
    </dsp:sp>
    <dsp:sp modelId="{1A7AD260-F9BF-EB4E-AC54-B230C56E74D9}">
      <dsp:nvSpPr>
        <dsp:cNvPr id="0" name=""/>
        <dsp:cNvSpPr/>
      </dsp:nvSpPr>
      <dsp:spPr>
        <a:xfrm>
          <a:off x="0" y="2415674"/>
          <a:ext cx="4530898" cy="1128538"/>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0" i="0" kern="1200"/>
            <a:t>A </a:t>
          </a:r>
          <a:r>
            <a:rPr lang="en-IN" sz="1100" b="0" i="1" kern="1200"/>
            <a:t>Release</a:t>
          </a:r>
          <a:r>
            <a:rPr lang="en-IN" sz="1100" b="0" i="0" kern="1200"/>
            <a:t> is an instance of a chart running in a Kubernetes cluster. One chart can often be installed many times into the same cluster. And each time it is installed, a new </a:t>
          </a:r>
          <a:r>
            <a:rPr lang="en-IN" sz="1100" b="0" i="1" kern="1200"/>
            <a:t>release</a:t>
          </a:r>
          <a:r>
            <a:rPr lang="en-IN" sz="1100" b="0" i="0" kern="1200"/>
            <a:t> is created. Consider a MySQL chart. If you want two databases running in your cluster, you can install that chart twice. Each one will have its own </a:t>
          </a:r>
          <a:r>
            <a:rPr lang="en-IN" sz="1100" b="0" i="1" kern="1200"/>
            <a:t>release</a:t>
          </a:r>
          <a:r>
            <a:rPr lang="en-IN" sz="1100" b="0" i="0" kern="1200"/>
            <a:t>, which will in turn have its own </a:t>
          </a:r>
          <a:r>
            <a:rPr lang="en-IN" sz="1100" b="0" i="1" kern="1200"/>
            <a:t>release name</a:t>
          </a:r>
          <a:r>
            <a:rPr lang="en-IN" sz="1100" b="0" i="0" kern="1200"/>
            <a:t>.</a:t>
          </a:r>
          <a:endParaRPr lang="en-US" sz="1100" kern="1200"/>
        </a:p>
      </dsp:txBody>
      <dsp:txXfrm>
        <a:off x="55091" y="2470765"/>
        <a:ext cx="4420716" cy="1018356"/>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jpeg>
</file>

<file path=ppt/media/image15.png>
</file>

<file path=ppt/media/image2.jpeg>
</file>

<file path=ppt/media/image3.jpe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64F0E216-BA48-4F04-AC4F-645AA0DD6AC6}" type="datetimeFigureOut">
              <a:rPr lang="en-US" smtClean="0"/>
              <a:t>7/30/24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168252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4F0E216-BA48-4F04-AC4F-645AA0DD6AC6}" type="datetimeFigureOut">
              <a:rPr lang="en-US" smtClean="0"/>
              <a:t>7/30/24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8498473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4F0E216-BA48-4F04-AC4F-645AA0DD6AC6}" type="datetimeFigureOut">
              <a:rPr lang="en-US" smtClean="0"/>
              <a:t>7/30/24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230002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4F0E216-BA48-4F04-AC4F-645AA0DD6AC6}" type="datetimeFigureOut">
              <a:rPr lang="en-US" smtClean="0"/>
              <a:t>7/30/24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1810489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4F0E216-BA48-4F04-AC4F-645AA0DD6AC6}" type="datetimeFigureOut">
              <a:rPr lang="en-US" smtClean="0"/>
              <a:t>7/30/24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938563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4F0E216-BA48-4F04-AC4F-645AA0DD6AC6}" type="datetimeFigureOut">
              <a:rPr lang="en-US" smtClean="0"/>
              <a:t>7/30/24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521253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4F0E216-BA48-4F04-AC4F-645AA0DD6AC6}" type="datetimeFigureOut">
              <a:rPr lang="en-US" smtClean="0"/>
              <a:t>7/30/24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784798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4F0E216-BA48-4F04-AC4F-645AA0DD6AC6}" type="datetimeFigureOut">
              <a:rPr lang="en-US" smtClean="0"/>
              <a:t>7/30/24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283896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F0E216-BA48-4F04-AC4F-645AA0DD6AC6}" type="datetimeFigureOut">
              <a:rPr lang="en-US" smtClean="0"/>
              <a:t>7/30/24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743603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4F0E216-BA48-4F04-AC4F-645AA0DD6AC6}" type="datetimeFigureOut">
              <a:rPr lang="en-US" smtClean="0"/>
              <a:t>7/30/24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508620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4F0E216-BA48-4F04-AC4F-645AA0DD6AC6}" type="datetimeFigureOut">
              <a:rPr lang="en-US" smtClean="0"/>
              <a:t>7/30/24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822352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F0E216-BA48-4F04-AC4F-645AA0DD6AC6}" type="datetimeFigureOut">
              <a:rPr lang="en-US" smtClean="0"/>
              <a:pPr/>
              <a:t>7/30/24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9607A7-8386-47DB-8578-DDEDD194E5D4}" type="slidenum">
              <a:rPr lang="en-US" smtClean="0"/>
              <a:pPr/>
              <a:t>‹#›</a:t>
            </a:fld>
            <a:endParaRPr lang="en-US"/>
          </a:p>
        </p:txBody>
      </p:sp>
    </p:spTree>
    <p:extLst>
      <p:ext uri="{BB962C8B-B14F-4D97-AF65-F5344CB8AC3E}">
        <p14:creationId xmlns:p14="http://schemas.microsoft.com/office/powerpoint/2010/main" val="1106522659"/>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helm.sh/docs/topics/provenance/"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file:///dependency_chart/nginx"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3EF7F7-7090-9B33-6A50-28DDAB827E05}"/>
              </a:ext>
            </a:extLst>
          </p:cNvPr>
          <p:cNvPicPr>
            <a:picLocks noChangeAspect="1"/>
          </p:cNvPicPr>
          <p:nvPr/>
        </p:nvPicPr>
        <p:blipFill rotWithShape="1">
          <a:blip r:embed="rId2">
            <a:alphaModFix amt="50000"/>
          </a:blip>
          <a:srcRect t="20213"/>
          <a:stretch/>
        </p:blipFill>
        <p:spPr>
          <a:xfrm>
            <a:off x="20" y="1"/>
            <a:ext cx="12191980" cy="6857999"/>
          </a:xfrm>
          <a:prstGeom prst="rect">
            <a:avLst/>
          </a:prstGeom>
        </p:spPr>
      </p:pic>
      <p:sp>
        <p:nvSpPr>
          <p:cNvPr id="2" name="Title 1">
            <a:extLst>
              <a:ext uri="{FF2B5EF4-FFF2-40B4-BE49-F238E27FC236}">
                <a16:creationId xmlns:a16="http://schemas.microsoft.com/office/drawing/2014/main" id="{BADED10C-D850-1EDD-DDF6-5F2CFCFEC217}"/>
              </a:ext>
            </a:extLst>
          </p:cNvPr>
          <p:cNvSpPr>
            <a:spLocks noGrp="1"/>
          </p:cNvSpPr>
          <p:nvPr>
            <p:ph type="ctrTitle"/>
          </p:nvPr>
        </p:nvSpPr>
        <p:spPr>
          <a:xfrm>
            <a:off x="1524000" y="1122362"/>
            <a:ext cx="9144000" cy="2900518"/>
          </a:xfrm>
        </p:spPr>
        <p:txBody>
          <a:bodyPr>
            <a:normAutofit/>
          </a:bodyPr>
          <a:lstStyle/>
          <a:p>
            <a:r>
              <a:rPr lang="en-US">
                <a:solidFill>
                  <a:srgbClr val="FFFFFF"/>
                </a:solidFill>
              </a:rPr>
              <a:t>Helm - Tutorial</a:t>
            </a:r>
          </a:p>
        </p:txBody>
      </p:sp>
    </p:spTree>
    <p:extLst>
      <p:ext uri="{BB962C8B-B14F-4D97-AF65-F5344CB8AC3E}">
        <p14:creationId xmlns:p14="http://schemas.microsoft.com/office/powerpoint/2010/main" val="38729311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A9DF07-A5C6-DBCD-57F2-992CC05D8F1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Workflow</a:t>
            </a:r>
          </a:p>
        </p:txBody>
      </p:sp>
      <p:pic>
        <p:nvPicPr>
          <p:cNvPr id="4" name="Content Placeholder 3">
            <a:extLst>
              <a:ext uri="{FF2B5EF4-FFF2-40B4-BE49-F238E27FC236}">
                <a16:creationId xmlns:a16="http://schemas.microsoft.com/office/drawing/2014/main" id="{E290F4BD-595B-ECB8-9FF0-949DFC60D3FD}"/>
              </a:ext>
            </a:extLst>
          </p:cNvPr>
          <p:cNvPicPr>
            <a:picLocks noGrp="1" noChangeAspect="1"/>
          </p:cNvPicPr>
          <p:nvPr>
            <p:ph idx="1"/>
          </p:nvPr>
        </p:nvPicPr>
        <p:blipFill>
          <a:blip r:embed="rId2"/>
          <a:stretch>
            <a:fillRect/>
          </a:stretch>
        </p:blipFill>
        <p:spPr>
          <a:xfrm>
            <a:off x="1969992" y="1675227"/>
            <a:ext cx="8252015" cy="4394199"/>
          </a:xfrm>
          <a:prstGeom prst="rect">
            <a:avLst/>
          </a:prstGeom>
        </p:spPr>
      </p:pic>
    </p:spTree>
    <p:extLst>
      <p:ext uri="{BB962C8B-B14F-4D97-AF65-F5344CB8AC3E}">
        <p14:creationId xmlns:p14="http://schemas.microsoft.com/office/powerpoint/2010/main" val="1614279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Front steps and columns of a majestic city building">
            <a:extLst>
              <a:ext uri="{FF2B5EF4-FFF2-40B4-BE49-F238E27FC236}">
                <a16:creationId xmlns:a16="http://schemas.microsoft.com/office/drawing/2014/main" id="{CAE80630-50B0-D474-E3A4-83C40CE9708D}"/>
              </a:ext>
            </a:extLst>
          </p:cNvPr>
          <p:cNvPicPr>
            <a:picLocks noChangeAspect="1"/>
          </p:cNvPicPr>
          <p:nvPr/>
        </p:nvPicPr>
        <p:blipFill>
          <a:blip r:embed="rId2">
            <a:alphaModFix amt="35000"/>
          </a:blip>
          <a:srcRect t="2478" b="13253"/>
          <a:stretch/>
        </p:blipFill>
        <p:spPr>
          <a:xfrm>
            <a:off x="20" y="10"/>
            <a:ext cx="12191980" cy="6857990"/>
          </a:xfrm>
          <a:prstGeom prst="rect">
            <a:avLst/>
          </a:prstGeom>
        </p:spPr>
      </p:pic>
      <p:sp>
        <p:nvSpPr>
          <p:cNvPr id="2" name="Title 1">
            <a:extLst>
              <a:ext uri="{FF2B5EF4-FFF2-40B4-BE49-F238E27FC236}">
                <a16:creationId xmlns:a16="http://schemas.microsoft.com/office/drawing/2014/main" id="{A75E2001-8ECE-3E55-2F2C-86ED5421F9D2}"/>
              </a:ext>
            </a:extLst>
          </p:cNvPr>
          <p:cNvSpPr>
            <a:spLocks noGrp="1"/>
          </p:cNvSpPr>
          <p:nvPr>
            <p:ph type="title"/>
          </p:nvPr>
        </p:nvSpPr>
        <p:spPr/>
        <p:txBody>
          <a:bodyPr>
            <a:normAutofit/>
          </a:bodyPr>
          <a:lstStyle/>
          <a:p>
            <a:r>
              <a:rPr lang="en-US">
                <a:solidFill>
                  <a:srgbClr val="FFFFFF"/>
                </a:solidFill>
              </a:rPr>
              <a:t>Helm Installation 	</a:t>
            </a:r>
          </a:p>
        </p:txBody>
      </p:sp>
      <p:sp>
        <p:nvSpPr>
          <p:cNvPr id="3" name="Content Placeholder 2">
            <a:extLst>
              <a:ext uri="{FF2B5EF4-FFF2-40B4-BE49-F238E27FC236}">
                <a16:creationId xmlns:a16="http://schemas.microsoft.com/office/drawing/2014/main" id="{7AAFF26F-6FED-05EA-439D-73EA75744523}"/>
              </a:ext>
            </a:extLst>
          </p:cNvPr>
          <p:cNvSpPr>
            <a:spLocks noGrp="1"/>
          </p:cNvSpPr>
          <p:nvPr>
            <p:ph idx="1"/>
          </p:nvPr>
        </p:nvSpPr>
        <p:spPr/>
        <p:txBody>
          <a:bodyPr>
            <a:normAutofit/>
          </a:bodyPr>
          <a:lstStyle/>
          <a:p>
            <a:pPr marL="0" indent="0">
              <a:buNone/>
            </a:pPr>
            <a:r>
              <a:rPr lang="en-US">
                <a:solidFill>
                  <a:srgbClr val="FFFFFF"/>
                </a:solidFill>
              </a:rPr>
              <a:t>Prerequisites </a:t>
            </a:r>
          </a:p>
          <a:p>
            <a:pPr marL="457200" indent="-457200">
              <a:buAutoNum type="arabicPeriod"/>
            </a:pPr>
            <a:r>
              <a:rPr lang="en-US">
                <a:solidFill>
                  <a:srgbClr val="FFFFFF"/>
                </a:solidFill>
              </a:rPr>
              <a:t>Install Kuberentes Cluster using Kind</a:t>
            </a:r>
          </a:p>
          <a:p>
            <a:pPr marL="457200" indent="-457200">
              <a:buAutoNum type="arabicPeriod"/>
            </a:pPr>
            <a:r>
              <a:rPr lang="en-US">
                <a:solidFill>
                  <a:srgbClr val="FFFFFF"/>
                </a:solidFill>
              </a:rPr>
              <a:t>Install kubectl</a:t>
            </a:r>
          </a:p>
          <a:p>
            <a:pPr marL="0" indent="0">
              <a:buNone/>
            </a:pPr>
            <a:endParaRPr lang="en-US">
              <a:solidFill>
                <a:srgbClr val="FFFFFF"/>
              </a:solidFill>
            </a:endParaRPr>
          </a:p>
          <a:p>
            <a:pPr marL="0" indent="0">
              <a:buNone/>
            </a:pPr>
            <a:r>
              <a:rPr lang="en-US">
                <a:solidFill>
                  <a:srgbClr val="FFFFFF"/>
                </a:solidFill>
              </a:rPr>
              <a:t>Installation :</a:t>
            </a:r>
          </a:p>
          <a:p>
            <a:pPr marL="0" indent="0">
              <a:buNone/>
            </a:pPr>
            <a:r>
              <a:rPr lang="en-US">
                <a:solidFill>
                  <a:srgbClr val="FFFFFF"/>
                </a:solidFill>
              </a:rPr>
              <a:t>3. Install Helm and check version</a:t>
            </a:r>
          </a:p>
          <a:p>
            <a:endParaRPr lang="en-US">
              <a:solidFill>
                <a:srgbClr val="FFFFFF"/>
              </a:solidFill>
            </a:endParaRPr>
          </a:p>
        </p:txBody>
      </p:sp>
    </p:spTree>
    <p:extLst>
      <p:ext uri="{BB962C8B-B14F-4D97-AF65-F5344CB8AC3E}">
        <p14:creationId xmlns:p14="http://schemas.microsoft.com/office/powerpoint/2010/main" val="161273707"/>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070E024-C074-80AD-B08E-952D5A065822}"/>
              </a:ext>
            </a:extLst>
          </p:cNvPr>
          <p:cNvPicPr>
            <a:picLocks noChangeAspect="1"/>
          </p:cNvPicPr>
          <p:nvPr/>
        </p:nvPicPr>
        <p:blipFill rotWithShape="1">
          <a:blip r:embed="rId2">
            <a:alphaModFix amt="35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5EDD60E9-8DF7-FDA9-6E36-ECA6CF9159EB}"/>
              </a:ext>
            </a:extLst>
          </p:cNvPr>
          <p:cNvSpPr>
            <a:spLocks noGrp="1"/>
          </p:cNvSpPr>
          <p:nvPr>
            <p:ph type="title"/>
          </p:nvPr>
        </p:nvSpPr>
        <p:spPr/>
        <p:txBody>
          <a:bodyPr>
            <a:normAutofit/>
          </a:bodyPr>
          <a:lstStyle/>
          <a:p>
            <a:r>
              <a:rPr lang="en-US">
                <a:solidFill>
                  <a:srgbClr val="FFFFFF"/>
                </a:solidFill>
              </a:rPr>
              <a:t>Feature of Helm</a:t>
            </a:r>
          </a:p>
        </p:txBody>
      </p:sp>
      <p:graphicFrame>
        <p:nvGraphicFramePr>
          <p:cNvPr id="9" name="Content Placeholder 2">
            <a:extLst>
              <a:ext uri="{FF2B5EF4-FFF2-40B4-BE49-F238E27FC236}">
                <a16:creationId xmlns:a16="http://schemas.microsoft.com/office/drawing/2014/main" id="{A307D424-381E-E73D-22C5-65B92FC28279}"/>
              </a:ext>
            </a:extLst>
          </p:cNvPr>
          <p:cNvGraphicFramePr/>
          <p:nvPr>
            <p:extLst>
              <p:ext uri="{D42A27DB-BD31-4B8C-83A1-F6EECF244321}">
                <p14:modId xmlns:p14="http://schemas.microsoft.com/office/powerpoint/2010/main" val="214798995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35717266"/>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Content Placeholder 6">
            <a:extLst>
              <a:ext uri="{FF2B5EF4-FFF2-40B4-BE49-F238E27FC236}">
                <a16:creationId xmlns:a16="http://schemas.microsoft.com/office/drawing/2014/main" id="{0CBDB61F-1493-3A9C-E0BB-F2A06F667ACC}"/>
              </a:ext>
            </a:extLst>
          </p:cNvPr>
          <p:cNvPicPr>
            <a:picLocks noGrp="1" noChangeAspect="1"/>
          </p:cNvPicPr>
          <p:nvPr>
            <p:ph idx="1"/>
          </p:nvPr>
        </p:nvPicPr>
        <p:blipFill>
          <a:blip r:embed="rId2"/>
          <a:srcRect r="10650"/>
          <a:stretch/>
        </p:blipFill>
        <p:spPr>
          <a:xfrm>
            <a:off x="20" y="1282"/>
            <a:ext cx="12191980" cy="6856718"/>
          </a:xfrm>
          <a:prstGeom prst="rect">
            <a:avLst/>
          </a:prstGeom>
        </p:spPr>
      </p:pic>
    </p:spTree>
    <p:extLst>
      <p:ext uri="{BB962C8B-B14F-4D97-AF65-F5344CB8AC3E}">
        <p14:creationId xmlns:p14="http://schemas.microsoft.com/office/powerpoint/2010/main" val="281506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8209D-B5A9-BE0C-4F82-5C2A91193DD2}"/>
              </a:ext>
            </a:extLst>
          </p:cNvPr>
          <p:cNvSpPr>
            <a:spLocks noGrp="1"/>
          </p:cNvSpPr>
          <p:nvPr>
            <p:ph type="title"/>
          </p:nvPr>
        </p:nvSpPr>
        <p:spPr>
          <a:xfrm>
            <a:off x="517889" y="4883544"/>
            <a:ext cx="3876086" cy="1556907"/>
          </a:xfrm>
        </p:spPr>
        <p:txBody>
          <a:bodyPr anchor="ctr">
            <a:normAutofit/>
          </a:bodyPr>
          <a:lstStyle/>
          <a:p>
            <a:r>
              <a:rPr lang="en-US" sz="3200"/>
              <a:t>Helm3 Architecture	</a:t>
            </a:r>
          </a:p>
        </p:txBody>
      </p:sp>
      <p:sp>
        <p:nvSpPr>
          <p:cNvPr id="3" name="Content Placeholder 2">
            <a:extLst>
              <a:ext uri="{FF2B5EF4-FFF2-40B4-BE49-F238E27FC236}">
                <a16:creationId xmlns:a16="http://schemas.microsoft.com/office/drawing/2014/main" id="{0FD7CAD3-2D6C-45DB-CA5A-D020D23472DF}"/>
              </a:ext>
            </a:extLst>
          </p:cNvPr>
          <p:cNvSpPr>
            <a:spLocks noGrp="1"/>
          </p:cNvSpPr>
          <p:nvPr>
            <p:ph idx="1"/>
          </p:nvPr>
        </p:nvSpPr>
        <p:spPr>
          <a:xfrm>
            <a:off x="5162719" y="4883544"/>
            <a:ext cx="6586915" cy="1556907"/>
          </a:xfrm>
        </p:spPr>
        <p:txBody>
          <a:bodyPr anchor="ctr">
            <a:normAutofit/>
          </a:bodyPr>
          <a:lstStyle/>
          <a:p>
            <a:r>
              <a:rPr lang="en-IN" sz="1500" b="0" i="0">
                <a:effectLst/>
                <a:highlight>
                  <a:srgbClr val="FFFFFF"/>
                </a:highlight>
                <a:latin typeface="Raleway" pitchFamily="2" charset="77"/>
              </a:rPr>
              <a:t>Helm 3 has </a:t>
            </a:r>
            <a:r>
              <a:rPr lang="en-IN" sz="1500" b="1" i="0">
                <a:effectLst/>
                <a:highlight>
                  <a:srgbClr val="FFFFFF"/>
                </a:highlight>
                <a:latin typeface="Raleway" pitchFamily="2" charset="77"/>
              </a:rPr>
              <a:t>moved onto a completely client-only architecture</a:t>
            </a:r>
            <a:r>
              <a:rPr lang="en-IN" sz="1500" b="0" i="0">
                <a:effectLst/>
                <a:highlight>
                  <a:srgbClr val="FFFFFF"/>
                </a:highlight>
                <a:latin typeface="Raleway" pitchFamily="2" charset="77"/>
              </a:rPr>
              <a:t>, where the in-cluster server has been removed</a:t>
            </a:r>
          </a:p>
          <a:p>
            <a:r>
              <a:rPr lang="en-IN" sz="1500">
                <a:highlight>
                  <a:srgbClr val="FFFFFF"/>
                </a:highlight>
                <a:latin typeface="Raleway" pitchFamily="2" charset="77"/>
              </a:rPr>
              <a:t>The </a:t>
            </a:r>
            <a:r>
              <a:rPr lang="en-IN" sz="1500" b="0" i="0">
                <a:effectLst/>
                <a:highlight>
                  <a:srgbClr val="FFFFFF"/>
                </a:highlight>
                <a:latin typeface="Raleway" pitchFamily="2" charset="77"/>
              </a:rPr>
              <a:t>client in Helm 3 works pretty much the same but </a:t>
            </a:r>
            <a:r>
              <a:rPr lang="en-IN" sz="1500" b="1" i="0">
                <a:effectLst/>
                <a:highlight>
                  <a:srgbClr val="FFFFFF"/>
                </a:highlight>
                <a:latin typeface="Raleway" pitchFamily="2" charset="77"/>
              </a:rPr>
              <a:t>interacts directly with the Kubernetes API server</a:t>
            </a:r>
            <a:r>
              <a:rPr lang="en-IN" sz="1500" b="0" i="0">
                <a:effectLst/>
                <a:highlight>
                  <a:srgbClr val="FFFFFF"/>
                </a:highlight>
                <a:latin typeface="Raleway" pitchFamily="2" charset="77"/>
              </a:rPr>
              <a:t> instead of the Tiller server. This move has simplified the architecture of Helm and allowed it to leverage the Kubernetes user cluster security.</a:t>
            </a:r>
          </a:p>
          <a:p>
            <a:pPr marL="0" indent="0">
              <a:buNone/>
            </a:pPr>
            <a:endParaRPr lang="en-US" sz="1500"/>
          </a:p>
        </p:txBody>
      </p:sp>
      <p:pic>
        <p:nvPicPr>
          <p:cNvPr id="4" name="Picture 3">
            <a:extLst>
              <a:ext uri="{FF2B5EF4-FFF2-40B4-BE49-F238E27FC236}">
                <a16:creationId xmlns:a16="http://schemas.microsoft.com/office/drawing/2014/main" id="{B83BBBEC-67D7-D56F-A0BF-48359A599146}"/>
              </a:ext>
            </a:extLst>
          </p:cNvPr>
          <p:cNvPicPr>
            <a:picLocks noChangeAspect="1"/>
          </p:cNvPicPr>
          <p:nvPr/>
        </p:nvPicPr>
        <p:blipFill rotWithShape="1">
          <a:blip r:embed="rId2"/>
          <a:srcRect t="1113" b="2001"/>
          <a:stretch/>
        </p:blipFill>
        <p:spPr>
          <a:xfrm>
            <a:off x="959205" y="364142"/>
            <a:ext cx="10369645" cy="3867993"/>
          </a:xfrm>
          <a:prstGeom prst="rect">
            <a:avLst/>
          </a:prstGeom>
        </p:spPr>
      </p:pic>
    </p:spTree>
    <p:extLst>
      <p:ext uri="{BB962C8B-B14F-4D97-AF65-F5344CB8AC3E}">
        <p14:creationId xmlns:p14="http://schemas.microsoft.com/office/powerpoint/2010/main" val="719766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90D31C-061D-176B-A703-389217B2A6A9}"/>
              </a:ext>
            </a:extLst>
          </p:cNvPr>
          <p:cNvSpPr>
            <a:spLocks noGrp="1"/>
          </p:cNvSpPr>
          <p:nvPr>
            <p:ph type="title"/>
          </p:nvPr>
        </p:nvSpPr>
        <p:spPr>
          <a:xfrm>
            <a:off x="795528" y="386930"/>
            <a:ext cx="10141799" cy="1300554"/>
          </a:xfrm>
        </p:spPr>
        <p:txBody>
          <a:bodyPr anchor="b">
            <a:normAutofit/>
          </a:bodyPr>
          <a:lstStyle/>
          <a:p>
            <a:r>
              <a:rPr lang="en-US" sz="4800"/>
              <a:t>Three big concepts</a:t>
            </a:r>
          </a:p>
        </p:txBody>
      </p:sp>
      <p:sp>
        <p:nvSpPr>
          <p:cNvPr id="8" name="Rectangle 7">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BE956D2-C5B4-7FA8-6356-06FF53BCC112}"/>
              </a:ext>
            </a:extLst>
          </p:cNvPr>
          <p:cNvPicPr>
            <a:picLocks noChangeAspect="1"/>
          </p:cNvPicPr>
          <p:nvPr/>
        </p:nvPicPr>
        <p:blipFill>
          <a:blip r:embed="rId2"/>
          <a:stretch>
            <a:fillRect/>
          </a:stretch>
        </p:blipFill>
        <p:spPr>
          <a:xfrm>
            <a:off x="635295" y="2914009"/>
            <a:ext cx="5150277" cy="2935656"/>
          </a:xfrm>
          <a:prstGeom prst="rect">
            <a:avLst/>
          </a:prstGeom>
        </p:spPr>
      </p:pic>
      <p:sp>
        <p:nvSpPr>
          <p:cNvPr id="11" name="Rectangle 10">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7B07328A-6716-CC7B-E2F7-5FD0DDB891E2}"/>
              </a:ext>
            </a:extLst>
          </p:cNvPr>
          <p:cNvGraphicFramePr>
            <a:graphicFrameLocks noGrp="1"/>
          </p:cNvGraphicFramePr>
          <p:nvPr>
            <p:ph idx="1"/>
            <p:extLst>
              <p:ext uri="{D42A27DB-BD31-4B8C-83A1-F6EECF244321}">
                <p14:modId xmlns:p14="http://schemas.microsoft.com/office/powerpoint/2010/main" val="2835261286"/>
              </p:ext>
            </p:extLst>
          </p:nvPr>
        </p:nvGraphicFramePr>
        <p:xfrm>
          <a:off x="6406429" y="2599509"/>
          <a:ext cx="4530898" cy="3639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35043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up of a graph&#10;&#10;Description automatically generated">
            <a:extLst>
              <a:ext uri="{FF2B5EF4-FFF2-40B4-BE49-F238E27FC236}">
                <a16:creationId xmlns:a16="http://schemas.microsoft.com/office/drawing/2014/main" id="{4CD7B73B-BBD1-9009-3A39-9C844FD69D2D}"/>
              </a:ext>
            </a:extLst>
          </p:cNvPr>
          <p:cNvPicPr>
            <a:picLocks noChangeAspect="1"/>
          </p:cNvPicPr>
          <p:nvPr/>
        </p:nvPicPr>
        <p:blipFill>
          <a:blip r:embed="rId2">
            <a:alphaModFix amt="35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3A2172C5-B3AA-36BA-76BA-15DE4811EC96}"/>
              </a:ext>
            </a:extLst>
          </p:cNvPr>
          <p:cNvSpPr>
            <a:spLocks noGrp="1"/>
          </p:cNvSpPr>
          <p:nvPr>
            <p:ph type="title"/>
          </p:nvPr>
        </p:nvSpPr>
        <p:spPr/>
        <p:txBody>
          <a:bodyPr>
            <a:normAutofit/>
          </a:bodyPr>
          <a:lstStyle/>
          <a:p>
            <a:r>
              <a:rPr lang="en-US">
                <a:solidFill>
                  <a:srgbClr val="FFFFFF"/>
                </a:solidFill>
              </a:rPr>
              <a:t>First chart</a:t>
            </a:r>
          </a:p>
        </p:txBody>
      </p:sp>
      <p:sp>
        <p:nvSpPr>
          <p:cNvPr id="3" name="Content Placeholder 2">
            <a:extLst>
              <a:ext uri="{FF2B5EF4-FFF2-40B4-BE49-F238E27FC236}">
                <a16:creationId xmlns:a16="http://schemas.microsoft.com/office/drawing/2014/main" id="{EAAA6FA0-BE96-51D4-EA71-FAEDFC6B1ECE}"/>
              </a:ext>
            </a:extLst>
          </p:cNvPr>
          <p:cNvSpPr>
            <a:spLocks noGrp="1"/>
          </p:cNvSpPr>
          <p:nvPr>
            <p:ph idx="1"/>
          </p:nvPr>
        </p:nvSpPr>
        <p:spPr/>
        <p:txBody>
          <a:bodyPr>
            <a:normAutofit lnSpcReduction="10000"/>
          </a:bodyPr>
          <a:lstStyle/>
          <a:p>
            <a:r>
              <a:rPr lang="en-US" sz="1400" dirty="0">
                <a:solidFill>
                  <a:srgbClr val="FFFFFF"/>
                </a:solidFill>
              </a:rPr>
              <a:t>Create first helm chart using command:</a:t>
            </a:r>
          </a:p>
          <a:p>
            <a:pPr marL="0" indent="0">
              <a:buNone/>
            </a:pPr>
            <a:r>
              <a:rPr lang="en-US" sz="1400" dirty="0">
                <a:solidFill>
                  <a:srgbClr val="FFFFFF"/>
                </a:solidFill>
              </a:rPr>
              <a:t>Helm create </a:t>
            </a:r>
            <a:r>
              <a:rPr lang="en-US" sz="1400" dirty="0" err="1">
                <a:solidFill>
                  <a:srgbClr val="FFFFFF"/>
                </a:solidFill>
              </a:rPr>
              <a:t>firstchart</a:t>
            </a:r>
            <a:r>
              <a:rPr lang="en-US" sz="1400" dirty="0">
                <a:solidFill>
                  <a:srgbClr val="FFFFFF"/>
                </a:solidFill>
              </a:rPr>
              <a:t> </a:t>
            </a:r>
          </a:p>
          <a:p>
            <a:pPr marL="0" indent="0">
              <a:buNone/>
            </a:pPr>
            <a:r>
              <a:rPr lang="en-US" sz="1400" dirty="0">
                <a:solidFill>
                  <a:srgbClr val="FFFFFF"/>
                </a:solidFill>
              </a:rPr>
              <a:t>Below is the chart files/folders created :</a:t>
            </a:r>
          </a:p>
          <a:p>
            <a:r>
              <a:rPr lang="en-IN" sz="1400" dirty="0" err="1">
                <a:solidFill>
                  <a:srgbClr val="FFFFFF"/>
                </a:solidFill>
                <a:effectLst/>
                <a:latin typeface="Menlo" panose="020B0609030804020204" pitchFamily="49" charset="0"/>
              </a:rPr>
              <a:t>root@helm</a:t>
            </a:r>
            <a:r>
              <a:rPr lang="en-IN" sz="1400" dirty="0">
                <a:solidFill>
                  <a:srgbClr val="FFFFFF"/>
                </a:solidFill>
                <a:effectLst/>
                <a:latin typeface="Menlo" panose="020B0609030804020204" pitchFamily="49" charset="0"/>
              </a:rPr>
              <a:t>:/home/trainer/helm-chart/</a:t>
            </a:r>
            <a:r>
              <a:rPr lang="en-IN" sz="1400" dirty="0" err="1">
                <a:solidFill>
                  <a:srgbClr val="FFFFFF"/>
                </a:solidFill>
                <a:effectLst/>
                <a:latin typeface="Menlo" panose="020B0609030804020204" pitchFamily="49" charset="0"/>
              </a:rPr>
              <a:t>firstchart</a:t>
            </a:r>
            <a:r>
              <a:rPr lang="en-IN" sz="1400" dirty="0">
                <a:solidFill>
                  <a:srgbClr val="FFFFFF"/>
                </a:solidFill>
                <a:effectLst/>
                <a:latin typeface="Menlo" panose="020B0609030804020204" pitchFamily="49" charset="0"/>
              </a:rPr>
              <a:t># </a:t>
            </a:r>
            <a:r>
              <a:rPr lang="en-IN" sz="1400" dirty="0" err="1">
                <a:solidFill>
                  <a:srgbClr val="FFFFFF"/>
                </a:solidFill>
                <a:effectLst/>
                <a:latin typeface="Menlo" panose="020B0609030804020204" pitchFamily="49" charset="0"/>
              </a:rPr>
              <a:t>ll</a:t>
            </a:r>
            <a:endParaRPr lang="en-IN" sz="1400" dirty="0">
              <a:solidFill>
                <a:srgbClr val="FFFFFF"/>
              </a:solidFill>
              <a:effectLst/>
              <a:latin typeface="Menlo" panose="020B0609030804020204" pitchFamily="49" charset="0"/>
            </a:endParaRPr>
          </a:p>
          <a:p>
            <a:r>
              <a:rPr lang="en-IN" sz="1400" dirty="0">
                <a:solidFill>
                  <a:srgbClr val="FFFFFF"/>
                </a:solidFill>
                <a:effectLst/>
                <a:latin typeface="Menlo" panose="020B0609030804020204" pitchFamily="49" charset="0"/>
              </a:rPr>
              <a:t>total 32</a:t>
            </a:r>
          </a:p>
          <a:p>
            <a:r>
              <a:rPr lang="en-IN" sz="1400" dirty="0" err="1">
                <a:solidFill>
                  <a:srgbClr val="FFFFFF"/>
                </a:solidFill>
                <a:effectLst/>
                <a:latin typeface="Menlo" panose="020B0609030804020204" pitchFamily="49" charset="0"/>
              </a:rPr>
              <a:t>drwxr</a:t>
            </a:r>
            <a:r>
              <a:rPr lang="en-IN" sz="1400" dirty="0">
                <a:solidFill>
                  <a:srgbClr val="FFFFFF"/>
                </a:solidFill>
                <a:effectLst/>
                <a:latin typeface="Menlo" panose="020B0609030804020204" pitchFamily="49" charset="0"/>
              </a:rPr>
              <a:t>-</a:t>
            </a:r>
            <a:r>
              <a:rPr lang="en-IN" sz="1400" dirty="0" err="1">
                <a:solidFill>
                  <a:srgbClr val="FFFFFF"/>
                </a:solidFill>
                <a:effectLst/>
                <a:latin typeface="Menlo" panose="020B0609030804020204" pitchFamily="49" charset="0"/>
              </a:rPr>
              <a:t>xr</a:t>
            </a:r>
            <a:r>
              <a:rPr lang="en-IN" sz="1400" dirty="0">
                <a:solidFill>
                  <a:srgbClr val="FFFFFF"/>
                </a:solidFill>
                <a:effectLst/>
                <a:latin typeface="Menlo" panose="020B0609030804020204" pitchFamily="49" charset="0"/>
              </a:rPr>
              <a:t>-x 4 root root 4096 Jul 17 12:17 </a:t>
            </a:r>
            <a:r>
              <a:rPr lang="en-IN" sz="1400" b="1" dirty="0">
                <a:solidFill>
                  <a:srgbClr val="FFFFFF"/>
                </a:solidFill>
                <a:effectLst/>
                <a:latin typeface="Menlo" panose="020B0609030804020204" pitchFamily="49" charset="0"/>
              </a:rPr>
              <a:t>.</a:t>
            </a:r>
            <a:r>
              <a:rPr lang="en-IN" sz="1400" dirty="0">
                <a:solidFill>
                  <a:srgbClr val="FFFFFF"/>
                </a:solidFill>
                <a:effectLst/>
                <a:latin typeface="Menlo" panose="020B0609030804020204" pitchFamily="49" charset="0"/>
              </a:rPr>
              <a:t>/</a:t>
            </a:r>
          </a:p>
          <a:p>
            <a:r>
              <a:rPr lang="en-IN" sz="1400" dirty="0" err="1">
                <a:solidFill>
                  <a:srgbClr val="FFFFFF"/>
                </a:solidFill>
                <a:effectLst/>
                <a:latin typeface="Menlo" panose="020B0609030804020204" pitchFamily="49" charset="0"/>
              </a:rPr>
              <a:t>drwxr</a:t>
            </a:r>
            <a:r>
              <a:rPr lang="en-IN" sz="1400" dirty="0">
                <a:solidFill>
                  <a:srgbClr val="FFFFFF"/>
                </a:solidFill>
                <a:effectLst/>
                <a:latin typeface="Menlo" panose="020B0609030804020204" pitchFamily="49" charset="0"/>
              </a:rPr>
              <a:t>-</a:t>
            </a:r>
            <a:r>
              <a:rPr lang="en-IN" sz="1400" dirty="0" err="1">
                <a:solidFill>
                  <a:srgbClr val="FFFFFF"/>
                </a:solidFill>
                <a:effectLst/>
                <a:latin typeface="Menlo" panose="020B0609030804020204" pitchFamily="49" charset="0"/>
              </a:rPr>
              <a:t>xr</a:t>
            </a:r>
            <a:r>
              <a:rPr lang="en-IN" sz="1400" dirty="0">
                <a:solidFill>
                  <a:srgbClr val="FFFFFF"/>
                </a:solidFill>
                <a:effectLst/>
                <a:latin typeface="Menlo" panose="020B0609030804020204" pitchFamily="49" charset="0"/>
              </a:rPr>
              <a:t>-x 5 root root 4096 Jul 17 11:46 </a:t>
            </a:r>
            <a:r>
              <a:rPr lang="en-IN" sz="1400" b="1" dirty="0">
                <a:solidFill>
                  <a:srgbClr val="FFFFFF"/>
                </a:solidFill>
                <a:effectLst/>
                <a:latin typeface="Menlo" panose="020B0609030804020204" pitchFamily="49" charset="0"/>
              </a:rPr>
              <a:t>..</a:t>
            </a:r>
            <a:r>
              <a:rPr lang="en-IN" sz="1400" dirty="0">
                <a:solidFill>
                  <a:srgbClr val="FFFFFF"/>
                </a:solidFill>
                <a:effectLst/>
                <a:latin typeface="Menlo" panose="020B0609030804020204" pitchFamily="49" charset="0"/>
              </a:rPr>
              <a:t>/</a:t>
            </a:r>
          </a:p>
          <a:p>
            <a:r>
              <a:rPr lang="en-IN" sz="1400" dirty="0">
                <a:solidFill>
                  <a:srgbClr val="FFFFFF"/>
                </a:solidFill>
                <a:effectLst/>
                <a:latin typeface="Menlo" panose="020B0609030804020204" pitchFamily="49" charset="0"/>
              </a:rPr>
              <a:t>-</a:t>
            </a:r>
            <a:r>
              <a:rPr lang="en-IN" sz="1400" dirty="0" err="1">
                <a:solidFill>
                  <a:srgbClr val="FFFFFF"/>
                </a:solidFill>
                <a:effectLst/>
                <a:latin typeface="Menlo" panose="020B0609030804020204" pitchFamily="49" charset="0"/>
              </a:rPr>
              <a:t>rw</a:t>
            </a:r>
            <a:r>
              <a:rPr lang="en-IN" sz="1400" dirty="0">
                <a:solidFill>
                  <a:srgbClr val="FFFFFF"/>
                </a:solidFill>
                <a:effectLst/>
                <a:latin typeface="Menlo" panose="020B0609030804020204" pitchFamily="49" charset="0"/>
              </a:rPr>
              <a:t>-r--r-- 1 root root  349 Jul 17 11:25 .</a:t>
            </a:r>
            <a:r>
              <a:rPr lang="en-IN" sz="1400" dirty="0" err="1">
                <a:solidFill>
                  <a:srgbClr val="FFFFFF"/>
                </a:solidFill>
                <a:effectLst/>
                <a:latin typeface="Menlo" panose="020B0609030804020204" pitchFamily="49" charset="0"/>
              </a:rPr>
              <a:t>helmignore</a:t>
            </a:r>
            <a:endParaRPr lang="en-IN" sz="1400" dirty="0">
              <a:solidFill>
                <a:srgbClr val="FFFFFF"/>
              </a:solidFill>
              <a:effectLst/>
              <a:latin typeface="Menlo" panose="020B0609030804020204" pitchFamily="49" charset="0"/>
            </a:endParaRPr>
          </a:p>
          <a:p>
            <a:r>
              <a:rPr lang="en-IN" sz="1400" dirty="0">
                <a:solidFill>
                  <a:srgbClr val="FFFFFF"/>
                </a:solidFill>
                <a:effectLst/>
                <a:latin typeface="Menlo" panose="020B0609030804020204" pitchFamily="49" charset="0"/>
              </a:rPr>
              <a:t>-</a:t>
            </a:r>
            <a:r>
              <a:rPr lang="en-IN" sz="1400" dirty="0" err="1">
                <a:solidFill>
                  <a:srgbClr val="FFFFFF"/>
                </a:solidFill>
                <a:effectLst/>
                <a:latin typeface="Menlo" panose="020B0609030804020204" pitchFamily="49" charset="0"/>
              </a:rPr>
              <a:t>rw</a:t>
            </a:r>
            <a:r>
              <a:rPr lang="en-IN" sz="1400" dirty="0">
                <a:solidFill>
                  <a:srgbClr val="FFFFFF"/>
                </a:solidFill>
                <a:effectLst/>
                <a:latin typeface="Menlo" panose="020B0609030804020204" pitchFamily="49" charset="0"/>
              </a:rPr>
              <a:t>-r--r-- 1 root root 1147 Jul 17 12:16 </a:t>
            </a:r>
            <a:r>
              <a:rPr lang="en-IN" sz="1400" dirty="0" err="1">
                <a:solidFill>
                  <a:srgbClr val="FFFFFF"/>
                </a:solidFill>
                <a:effectLst/>
                <a:latin typeface="Menlo" panose="020B0609030804020204" pitchFamily="49" charset="0"/>
              </a:rPr>
              <a:t>Chart.yaml</a:t>
            </a:r>
            <a:endParaRPr lang="en-IN" sz="1400" dirty="0">
              <a:solidFill>
                <a:srgbClr val="FFFFFF"/>
              </a:solidFill>
              <a:effectLst/>
              <a:latin typeface="Menlo" panose="020B0609030804020204" pitchFamily="49" charset="0"/>
            </a:endParaRPr>
          </a:p>
          <a:p>
            <a:r>
              <a:rPr lang="en-IN" sz="1400" dirty="0" err="1">
                <a:solidFill>
                  <a:srgbClr val="FFFFFF"/>
                </a:solidFill>
                <a:effectLst/>
                <a:latin typeface="Menlo" panose="020B0609030804020204" pitchFamily="49" charset="0"/>
              </a:rPr>
              <a:t>drwxr</a:t>
            </a:r>
            <a:r>
              <a:rPr lang="en-IN" sz="1400" dirty="0">
                <a:solidFill>
                  <a:srgbClr val="FFFFFF"/>
                </a:solidFill>
                <a:effectLst/>
                <a:latin typeface="Menlo" panose="020B0609030804020204" pitchFamily="49" charset="0"/>
              </a:rPr>
              <a:t>-</a:t>
            </a:r>
            <a:r>
              <a:rPr lang="en-IN" sz="1400" dirty="0" err="1">
                <a:solidFill>
                  <a:srgbClr val="FFFFFF"/>
                </a:solidFill>
                <a:effectLst/>
                <a:latin typeface="Menlo" panose="020B0609030804020204" pitchFamily="49" charset="0"/>
              </a:rPr>
              <a:t>xr</a:t>
            </a:r>
            <a:r>
              <a:rPr lang="en-IN" sz="1400" dirty="0">
                <a:solidFill>
                  <a:srgbClr val="FFFFFF"/>
                </a:solidFill>
                <a:effectLst/>
                <a:latin typeface="Menlo" panose="020B0609030804020204" pitchFamily="49" charset="0"/>
              </a:rPr>
              <a:t>-x 2 root root 4096 Jul 17 11:25 </a:t>
            </a:r>
            <a:r>
              <a:rPr lang="en-IN" sz="1400" b="1" dirty="0">
                <a:solidFill>
                  <a:srgbClr val="FFFFFF"/>
                </a:solidFill>
                <a:effectLst/>
                <a:latin typeface="Menlo" panose="020B0609030804020204" pitchFamily="49" charset="0"/>
              </a:rPr>
              <a:t>charts</a:t>
            </a:r>
            <a:r>
              <a:rPr lang="en-IN" sz="1400" dirty="0">
                <a:solidFill>
                  <a:srgbClr val="FFFFFF"/>
                </a:solidFill>
                <a:effectLst/>
                <a:latin typeface="Menlo" panose="020B0609030804020204" pitchFamily="49" charset="0"/>
              </a:rPr>
              <a:t>/</a:t>
            </a:r>
          </a:p>
          <a:p>
            <a:r>
              <a:rPr lang="en-IN" sz="1400" dirty="0">
                <a:solidFill>
                  <a:srgbClr val="FFFFFF"/>
                </a:solidFill>
                <a:effectLst/>
                <a:latin typeface="Menlo" panose="020B0609030804020204" pitchFamily="49" charset="0"/>
              </a:rPr>
              <a:t>-</a:t>
            </a:r>
            <a:r>
              <a:rPr lang="en-IN" sz="1400" dirty="0" err="1">
                <a:solidFill>
                  <a:srgbClr val="FFFFFF"/>
                </a:solidFill>
                <a:effectLst/>
                <a:latin typeface="Menlo" panose="020B0609030804020204" pitchFamily="49" charset="0"/>
              </a:rPr>
              <a:t>rw</a:t>
            </a:r>
            <a:r>
              <a:rPr lang="en-IN" sz="1400" dirty="0">
                <a:solidFill>
                  <a:srgbClr val="FFFFFF"/>
                </a:solidFill>
                <a:effectLst/>
                <a:latin typeface="Menlo" panose="020B0609030804020204" pitchFamily="49" charset="0"/>
              </a:rPr>
              <a:t>-r--r-- 1 root root 3984 Jul 17 12:17 </a:t>
            </a:r>
            <a:r>
              <a:rPr lang="en-IN" sz="1400" b="1" dirty="0">
                <a:solidFill>
                  <a:srgbClr val="FFFFFF"/>
                </a:solidFill>
                <a:effectLst/>
                <a:latin typeface="Menlo" panose="020B0609030804020204" pitchFamily="49" charset="0"/>
              </a:rPr>
              <a:t>secondchart-0.1.0.tgz</a:t>
            </a:r>
            <a:endParaRPr lang="en-IN" sz="1400" dirty="0">
              <a:solidFill>
                <a:srgbClr val="FFFFFF"/>
              </a:solidFill>
              <a:effectLst/>
              <a:latin typeface="Menlo" panose="020B0609030804020204" pitchFamily="49" charset="0"/>
            </a:endParaRPr>
          </a:p>
          <a:p>
            <a:r>
              <a:rPr lang="en-IN" sz="1400" dirty="0" err="1">
                <a:solidFill>
                  <a:srgbClr val="FFFFFF"/>
                </a:solidFill>
                <a:effectLst/>
                <a:latin typeface="Menlo" panose="020B0609030804020204" pitchFamily="49" charset="0"/>
              </a:rPr>
              <a:t>drwxr</a:t>
            </a:r>
            <a:r>
              <a:rPr lang="en-IN" sz="1400" dirty="0">
                <a:solidFill>
                  <a:srgbClr val="FFFFFF"/>
                </a:solidFill>
                <a:effectLst/>
                <a:latin typeface="Menlo" panose="020B0609030804020204" pitchFamily="49" charset="0"/>
              </a:rPr>
              <a:t>-</a:t>
            </a:r>
            <a:r>
              <a:rPr lang="en-IN" sz="1400" dirty="0" err="1">
                <a:solidFill>
                  <a:srgbClr val="FFFFFF"/>
                </a:solidFill>
                <a:effectLst/>
                <a:latin typeface="Menlo" panose="020B0609030804020204" pitchFamily="49" charset="0"/>
              </a:rPr>
              <a:t>xr</a:t>
            </a:r>
            <a:r>
              <a:rPr lang="en-IN" sz="1400" dirty="0">
                <a:solidFill>
                  <a:srgbClr val="FFFFFF"/>
                </a:solidFill>
                <a:effectLst/>
                <a:latin typeface="Menlo" panose="020B0609030804020204" pitchFamily="49" charset="0"/>
              </a:rPr>
              <a:t>-x 3 root root 4096 Jul 17 11:25 </a:t>
            </a:r>
            <a:r>
              <a:rPr lang="en-IN" sz="1400" b="1" dirty="0">
                <a:solidFill>
                  <a:srgbClr val="FFFFFF"/>
                </a:solidFill>
                <a:effectLst/>
                <a:latin typeface="Menlo" panose="020B0609030804020204" pitchFamily="49" charset="0"/>
              </a:rPr>
              <a:t>templates</a:t>
            </a:r>
            <a:r>
              <a:rPr lang="en-IN" sz="1400" dirty="0">
                <a:solidFill>
                  <a:srgbClr val="FFFFFF"/>
                </a:solidFill>
                <a:effectLst/>
                <a:latin typeface="Menlo" panose="020B0609030804020204" pitchFamily="49" charset="0"/>
              </a:rPr>
              <a:t>/</a:t>
            </a:r>
          </a:p>
          <a:p>
            <a:r>
              <a:rPr lang="en-IN" sz="1400" dirty="0">
                <a:solidFill>
                  <a:srgbClr val="FFFFFF"/>
                </a:solidFill>
                <a:effectLst/>
                <a:latin typeface="Menlo" panose="020B0609030804020204" pitchFamily="49" charset="0"/>
              </a:rPr>
              <a:t>-</a:t>
            </a:r>
            <a:r>
              <a:rPr lang="en-IN" sz="1400" dirty="0" err="1">
                <a:solidFill>
                  <a:srgbClr val="FFFFFF"/>
                </a:solidFill>
                <a:effectLst/>
                <a:latin typeface="Menlo" panose="020B0609030804020204" pitchFamily="49" charset="0"/>
              </a:rPr>
              <a:t>rw</a:t>
            </a:r>
            <a:r>
              <a:rPr lang="en-IN" sz="1400" dirty="0">
                <a:solidFill>
                  <a:srgbClr val="FFFFFF"/>
                </a:solidFill>
                <a:effectLst/>
                <a:latin typeface="Menlo" panose="020B0609030804020204" pitchFamily="49" charset="0"/>
              </a:rPr>
              <a:t>-r--r-- 1 root root 2363 Jul 17 11:40 </a:t>
            </a:r>
            <a:r>
              <a:rPr lang="en-IN" sz="1400" dirty="0" err="1">
                <a:solidFill>
                  <a:srgbClr val="FFFFFF"/>
                </a:solidFill>
                <a:effectLst/>
                <a:latin typeface="Menlo" panose="020B0609030804020204" pitchFamily="49" charset="0"/>
              </a:rPr>
              <a:t>values.yaml</a:t>
            </a:r>
            <a:endParaRPr lang="en-IN" sz="1400" dirty="0">
              <a:solidFill>
                <a:srgbClr val="FFFFFF"/>
              </a:solidFill>
              <a:effectLst/>
              <a:latin typeface="Menlo" panose="020B0609030804020204" pitchFamily="49" charset="0"/>
            </a:endParaRPr>
          </a:p>
          <a:p>
            <a:r>
              <a:rPr lang="en-IN" sz="1400" dirty="0" err="1">
                <a:solidFill>
                  <a:srgbClr val="FFFFFF"/>
                </a:solidFill>
                <a:effectLst/>
                <a:latin typeface="Menlo" panose="020B0609030804020204" pitchFamily="49" charset="0"/>
              </a:rPr>
              <a:t>root@helm</a:t>
            </a:r>
            <a:r>
              <a:rPr lang="en-IN" sz="1400" dirty="0">
                <a:solidFill>
                  <a:srgbClr val="FFFFFF"/>
                </a:solidFill>
                <a:effectLst/>
                <a:latin typeface="Menlo" panose="020B0609030804020204" pitchFamily="49" charset="0"/>
              </a:rPr>
              <a:t>:/home/trainer/helm-chart/</a:t>
            </a:r>
            <a:r>
              <a:rPr lang="en-IN" sz="1400" dirty="0" err="1">
                <a:solidFill>
                  <a:srgbClr val="FFFFFF"/>
                </a:solidFill>
                <a:effectLst/>
                <a:latin typeface="Menlo" panose="020B0609030804020204" pitchFamily="49" charset="0"/>
              </a:rPr>
              <a:t>firstchart</a:t>
            </a:r>
            <a:r>
              <a:rPr lang="en-IN" sz="1400" dirty="0">
                <a:solidFill>
                  <a:srgbClr val="FFFFFF"/>
                </a:solidFill>
                <a:effectLst/>
                <a:latin typeface="Menlo" panose="020B0609030804020204" pitchFamily="49" charset="0"/>
              </a:rPr>
              <a:t>#</a:t>
            </a:r>
          </a:p>
          <a:p>
            <a:pPr marL="0" indent="0">
              <a:buNone/>
            </a:pPr>
            <a:endParaRPr lang="en-US" sz="1300" dirty="0">
              <a:solidFill>
                <a:srgbClr val="FFFFFF"/>
              </a:solidFill>
            </a:endParaRPr>
          </a:p>
        </p:txBody>
      </p:sp>
    </p:spTree>
    <p:extLst>
      <p:ext uri="{BB962C8B-B14F-4D97-AF65-F5344CB8AC3E}">
        <p14:creationId xmlns:p14="http://schemas.microsoft.com/office/powerpoint/2010/main" val="3794207879"/>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ED1778-7600-509B-6346-A50F88B9822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Install/Upgrade/Rollback/Uninstall</a:t>
            </a:r>
          </a:p>
        </p:txBody>
      </p:sp>
      <p:pic>
        <p:nvPicPr>
          <p:cNvPr id="4" name="Content Placeholder 3" descr="A screenshot of a computer&#10;&#10;Description automatically generated">
            <a:extLst>
              <a:ext uri="{FF2B5EF4-FFF2-40B4-BE49-F238E27FC236}">
                <a16:creationId xmlns:a16="http://schemas.microsoft.com/office/drawing/2014/main" id="{A2850673-D584-BDA3-DCC2-D82946157495}"/>
              </a:ext>
            </a:extLst>
          </p:cNvPr>
          <p:cNvPicPr>
            <a:picLocks noChangeAspect="1"/>
          </p:cNvPicPr>
          <p:nvPr/>
        </p:nvPicPr>
        <p:blipFill>
          <a:blip r:embed="rId2"/>
          <a:stretch>
            <a:fillRect/>
          </a:stretch>
        </p:blipFill>
        <p:spPr>
          <a:xfrm>
            <a:off x="1319696" y="1675227"/>
            <a:ext cx="9552608" cy="4394199"/>
          </a:xfrm>
          <a:prstGeom prst="rect">
            <a:avLst/>
          </a:prstGeom>
        </p:spPr>
      </p:pic>
    </p:spTree>
    <p:extLst>
      <p:ext uri="{BB962C8B-B14F-4D97-AF65-F5344CB8AC3E}">
        <p14:creationId xmlns:p14="http://schemas.microsoft.com/office/powerpoint/2010/main" val="269853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A5E341-B7FA-FD79-FFD1-34E6FE57F946}"/>
              </a:ext>
            </a:extLst>
          </p:cNvPr>
          <p:cNvSpPr>
            <a:spLocks noGrp="1"/>
          </p:cNvSpPr>
          <p:nvPr>
            <p:ph type="title"/>
          </p:nvPr>
        </p:nvSpPr>
        <p:spPr>
          <a:xfrm>
            <a:off x="808638" y="386930"/>
            <a:ext cx="9236700" cy="1188950"/>
          </a:xfrm>
        </p:spPr>
        <p:txBody>
          <a:bodyPr anchor="b">
            <a:normAutofit/>
          </a:bodyPr>
          <a:lstStyle/>
          <a:p>
            <a:r>
              <a:rPr lang="en-US" sz="5400"/>
              <a:t>Helm package 	</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5" name="Rectangle 4">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5BBA37E-D45F-E89C-CD21-039B3BDF4A59}"/>
              </a:ext>
            </a:extLst>
          </p:cNvPr>
          <p:cNvSpPr>
            <a:spLocks noGrp="1"/>
          </p:cNvSpPr>
          <p:nvPr>
            <p:ph idx="1"/>
          </p:nvPr>
        </p:nvSpPr>
        <p:spPr>
          <a:xfrm>
            <a:off x="793660" y="2599509"/>
            <a:ext cx="10143668" cy="3435531"/>
          </a:xfrm>
        </p:spPr>
        <p:txBody>
          <a:bodyPr anchor="ctr">
            <a:normAutofit/>
          </a:bodyPr>
          <a:lstStyle/>
          <a:p>
            <a:pPr marL="0" indent="0">
              <a:buNone/>
            </a:pPr>
            <a:r>
              <a:rPr lang="en-IN" sz="2400">
                <a:highlight>
                  <a:srgbClr val="FFFFFF"/>
                </a:highlight>
                <a:latin typeface="Public Sans"/>
              </a:rPr>
              <a:t>P</a:t>
            </a:r>
            <a:r>
              <a:rPr lang="en-IN" sz="2400" b="0" i="0">
                <a:effectLst/>
                <a:highlight>
                  <a:srgbClr val="FFFFFF"/>
                </a:highlight>
                <a:latin typeface="Public Sans"/>
              </a:rPr>
              <a:t>ackage a chart directory into a chart archive. It packages a chart into a versioned chart archive file. If a path is given, this will look at that path for a chart (which must contain a Chart.yaml file) and then package that directory.</a:t>
            </a:r>
          </a:p>
          <a:p>
            <a:endParaRPr lang="en-US" sz="2400"/>
          </a:p>
        </p:txBody>
      </p:sp>
    </p:spTree>
    <p:extLst>
      <p:ext uri="{BB962C8B-B14F-4D97-AF65-F5344CB8AC3E}">
        <p14:creationId xmlns:p14="http://schemas.microsoft.com/office/powerpoint/2010/main" val="22270804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246325-E897-20F8-AEAF-0B85480D9AC6}"/>
              </a:ext>
            </a:extLst>
          </p:cNvPr>
          <p:cNvSpPr>
            <a:spLocks noGrp="1"/>
          </p:cNvSpPr>
          <p:nvPr>
            <p:ph type="title"/>
          </p:nvPr>
        </p:nvSpPr>
        <p:spPr>
          <a:xfrm>
            <a:off x="808638" y="386930"/>
            <a:ext cx="9236700" cy="1188950"/>
          </a:xfrm>
        </p:spPr>
        <p:txBody>
          <a:bodyPr anchor="b">
            <a:normAutofit/>
          </a:bodyPr>
          <a:lstStyle/>
          <a:p>
            <a:r>
              <a:rPr lang="en-US" sz="5400"/>
              <a:t>Chart Repository	</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5" name="Rectangle 4">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4DDBE14-8A76-4797-47B2-ABCE2AFE1178}"/>
              </a:ext>
            </a:extLst>
          </p:cNvPr>
          <p:cNvSpPr>
            <a:spLocks noGrp="1"/>
          </p:cNvSpPr>
          <p:nvPr>
            <p:ph idx="1"/>
          </p:nvPr>
        </p:nvSpPr>
        <p:spPr>
          <a:xfrm>
            <a:off x="793660" y="2599509"/>
            <a:ext cx="10143668" cy="3435531"/>
          </a:xfrm>
        </p:spPr>
        <p:txBody>
          <a:bodyPr anchor="ctr">
            <a:normAutofit/>
          </a:bodyPr>
          <a:lstStyle/>
          <a:p>
            <a:r>
              <a:rPr lang="en-IN" sz="2400" b="0" i="0">
                <a:effectLst/>
                <a:highlight>
                  <a:srgbClr val="FFFFFF"/>
                </a:highlight>
                <a:latin typeface="Public Sans"/>
              </a:rPr>
              <a:t>A </a:t>
            </a:r>
            <a:r>
              <a:rPr lang="en-IN" sz="2400" b="0" i="1">
                <a:effectLst/>
                <a:highlight>
                  <a:srgbClr val="FFFFFF"/>
                </a:highlight>
                <a:latin typeface="Public Sans"/>
              </a:rPr>
              <a:t>chart repository</a:t>
            </a:r>
            <a:r>
              <a:rPr lang="en-IN" sz="2400" b="0" i="0">
                <a:effectLst/>
                <a:highlight>
                  <a:srgbClr val="FFFFFF"/>
                </a:highlight>
                <a:latin typeface="Public Sans"/>
              </a:rPr>
              <a:t> is an HTTP server that houses an index.yaml file and optionally some packaged charts. When you're ready to share your charts, the preferred way to do so is by uploading them to a chart repository.</a:t>
            </a:r>
          </a:p>
          <a:p>
            <a:r>
              <a:rPr lang="en-IN" sz="2400" b="0" i="0">
                <a:effectLst/>
                <a:highlight>
                  <a:srgbClr val="FFFFFF"/>
                </a:highlight>
                <a:latin typeface="Public Sans"/>
              </a:rPr>
              <a:t>Because a chart repository can be any HTTP server that can serve YAML and tar files and can answer GET requests, you have a plethora of options when it comes down to hosting your own chart repository. For example, you can use a Google Cloud Storage (GCS) bucket, Amazon S3 bucket, GitHub Pages, or even create your own web server.</a:t>
            </a:r>
            <a:endParaRPr lang="en-US" sz="2400"/>
          </a:p>
        </p:txBody>
      </p:sp>
    </p:spTree>
    <p:extLst>
      <p:ext uri="{BB962C8B-B14F-4D97-AF65-F5344CB8AC3E}">
        <p14:creationId xmlns:p14="http://schemas.microsoft.com/office/powerpoint/2010/main" val="3744657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DF43B-E976-D1C0-7DFC-981983673767}"/>
              </a:ext>
            </a:extLst>
          </p:cNvPr>
          <p:cNvSpPr>
            <a:spLocks noGrp="1"/>
          </p:cNvSpPr>
          <p:nvPr>
            <p:ph type="title"/>
          </p:nvPr>
        </p:nvSpPr>
        <p:spPr/>
        <p:txBody>
          <a:bodyPr/>
          <a:lstStyle/>
          <a:p>
            <a:r>
              <a:rPr lang="en-US" dirty="0"/>
              <a:t>Topics</a:t>
            </a:r>
          </a:p>
        </p:txBody>
      </p:sp>
      <p:sp>
        <p:nvSpPr>
          <p:cNvPr id="3" name="Content Placeholder 2">
            <a:extLst>
              <a:ext uri="{FF2B5EF4-FFF2-40B4-BE49-F238E27FC236}">
                <a16:creationId xmlns:a16="http://schemas.microsoft.com/office/drawing/2014/main" id="{7D7BCD13-31D7-5F21-3E62-54091B5EE952}"/>
              </a:ext>
            </a:extLst>
          </p:cNvPr>
          <p:cNvSpPr>
            <a:spLocks noGrp="1"/>
          </p:cNvSpPr>
          <p:nvPr>
            <p:ph idx="1"/>
          </p:nvPr>
        </p:nvSpPr>
        <p:spPr/>
        <p:txBody>
          <a:bodyPr/>
          <a:lstStyle/>
          <a:p>
            <a:r>
              <a:rPr lang="en-US" dirty="0"/>
              <a:t>Helm Overview &amp; features</a:t>
            </a:r>
          </a:p>
          <a:p>
            <a:r>
              <a:rPr lang="en-US" dirty="0"/>
              <a:t>Helm installation</a:t>
            </a:r>
          </a:p>
          <a:p>
            <a:r>
              <a:rPr lang="en-US" dirty="0"/>
              <a:t>Helm charts – Install / Upgrade/Rollback</a:t>
            </a:r>
          </a:p>
          <a:p>
            <a:r>
              <a:rPr lang="en-US" dirty="0"/>
              <a:t>Helm package</a:t>
            </a:r>
          </a:p>
          <a:p>
            <a:r>
              <a:rPr lang="en-US" dirty="0"/>
              <a:t>Helm repository</a:t>
            </a:r>
          </a:p>
          <a:p>
            <a:r>
              <a:rPr lang="en-US" dirty="0"/>
              <a:t>Helm </a:t>
            </a:r>
            <a:r>
              <a:rPr lang="en-US" dirty="0" err="1"/>
              <a:t>Github</a:t>
            </a:r>
            <a:r>
              <a:rPr lang="en-US" dirty="0"/>
              <a:t> pages</a:t>
            </a:r>
          </a:p>
        </p:txBody>
      </p:sp>
    </p:spTree>
    <p:extLst>
      <p:ext uri="{BB962C8B-B14F-4D97-AF65-F5344CB8AC3E}">
        <p14:creationId xmlns:p14="http://schemas.microsoft.com/office/powerpoint/2010/main" val="19189497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C96309-FF81-227B-5BE1-A50FABADD960}"/>
              </a:ext>
            </a:extLst>
          </p:cNvPr>
          <p:cNvSpPr>
            <a:spLocks noGrp="1"/>
          </p:cNvSpPr>
          <p:nvPr>
            <p:ph type="title"/>
          </p:nvPr>
        </p:nvSpPr>
        <p:spPr>
          <a:xfrm>
            <a:off x="808638" y="386930"/>
            <a:ext cx="9236700" cy="1188950"/>
          </a:xfrm>
        </p:spPr>
        <p:txBody>
          <a:bodyPr anchor="b">
            <a:normAutofit/>
          </a:bodyPr>
          <a:lstStyle/>
          <a:p>
            <a:r>
              <a:rPr lang="en-IN" sz="5400" b="1" i="0">
                <a:effectLst/>
                <a:highlight>
                  <a:srgbClr val="FFFFFF"/>
                </a:highlight>
                <a:latin typeface="Space Mono"/>
              </a:rPr>
              <a:t>The chart repository structure</a:t>
            </a:r>
            <a:endParaRPr lang="en-US" sz="540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5" name="Rectangle 4">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B7AE465-0DFE-267F-0240-E5D310C23721}"/>
              </a:ext>
            </a:extLst>
          </p:cNvPr>
          <p:cNvSpPr>
            <a:spLocks noGrp="1"/>
          </p:cNvSpPr>
          <p:nvPr>
            <p:ph idx="1"/>
          </p:nvPr>
        </p:nvSpPr>
        <p:spPr>
          <a:xfrm>
            <a:off x="793660" y="2599509"/>
            <a:ext cx="10143668" cy="3435531"/>
          </a:xfrm>
        </p:spPr>
        <p:txBody>
          <a:bodyPr anchor="ctr">
            <a:normAutofit/>
          </a:bodyPr>
          <a:lstStyle/>
          <a:p>
            <a:r>
              <a:rPr lang="en-IN" sz="2400" b="0" i="0" dirty="0">
                <a:effectLst/>
                <a:highlight>
                  <a:srgbClr val="FFFFFF"/>
                </a:highlight>
                <a:latin typeface="Public Sans"/>
              </a:rPr>
              <a:t>A chart repository consists of packaged charts and a special file called </a:t>
            </a:r>
            <a:r>
              <a:rPr lang="en-IN" sz="2400" dirty="0" err="1"/>
              <a:t>index.yaml</a:t>
            </a:r>
            <a:r>
              <a:rPr lang="en-IN" sz="2400" b="0" i="0" dirty="0">
                <a:effectLst/>
                <a:highlight>
                  <a:srgbClr val="FFFFFF"/>
                </a:highlight>
                <a:latin typeface="Public Sans"/>
              </a:rPr>
              <a:t> which contains an index of all of the charts in the repository. Frequently, the charts that </a:t>
            </a:r>
            <a:r>
              <a:rPr lang="en-IN" sz="2400" dirty="0" err="1"/>
              <a:t>index.yaml</a:t>
            </a:r>
            <a:r>
              <a:rPr lang="en-IN" sz="2400" b="0" i="0" dirty="0">
                <a:effectLst/>
                <a:highlight>
                  <a:srgbClr val="FFFFFF"/>
                </a:highlight>
                <a:latin typeface="Public Sans"/>
              </a:rPr>
              <a:t> describes are also hosted on the same server, as are the </a:t>
            </a:r>
            <a:r>
              <a:rPr lang="en-IN" sz="2400" b="0" i="0" u="none" strike="noStrike" dirty="0">
                <a:effectLst/>
                <a:highlight>
                  <a:srgbClr val="F3FAFD"/>
                </a:highlight>
                <a:latin typeface="Public Sans"/>
                <a:hlinkClick r:id="rId2"/>
              </a:rPr>
              <a:t>provenance files</a:t>
            </a:r>
            <a:r>
              <a:rPr lang="en-IN" sz="2400" b="0" i="0" dirty="0">
                <a:effectLst/>
                <a:highlight>
                  <a:srgbClr val="FFFFFF"/>
                </a:highlight>
                <a:latin typeface="Public Sans"/>
              </a:rPr>
              <a:t>.</a:t>
            </a:r>
          </a:p>
          <a:p>
            <a:r>
              <a:rPr lang="en-IN" sz="2400" b="0" i="0" dirty="0">
                <a:effectLst/>
                <a:highlight>
                  <a:srgbClr val="FFFFFF"/>
                </a:highlight>
                <a:latin typeface="Public Sans"/>
              </a:rPr>
              <a:t>For example, the layout of the repository https://</a:t>
            </a:r>
            <a:r>
              <a:rPr lang="en-IN" sz="2400" b="0" i="0" dirty="0" err="1">
                <a:effectLst/>
                <a:highlight>
                  <a:srgbClr val="FFFFFF"/>
                </a:highlight>
                <a:latin typeface="Public Sans"/>
              </a:rPr>
              <a:t>example.com</a:t>
            </a:r>
            <a:r>
              <a:rPr lang="en-IN" sz="2400" b="0" i="0" dirty="0">
                <a:effectLst/>
                <a:highlight>
                  <a:srgbClr val="FFFFFF"/>
                </a:highlight>
                <a:latin typeface="Public Sans"/>
              </a:rPr>
              <a:t>/charts might look like this:</a:t>
            </a:r>
          </a:p>
          <a:p>
            <a:r>
              <a:rPr lang="en-IN" sz="2400" b="0" i="0" dirty="0">
                <a:effectLst/>
                <a:highlight>
                  <a:srgbClr val="FFFFFF"/>
                </a:highlight>
                <a:latin typeface="Space Mono"/>
              </a:rPr>
              <a:t>charts/ | |- </a:t>
            </a:r>
            <a:r>
              <a:rPr lang="en-IN" sz="2400" b="0" i="0" dirty="0" err="1">
                <a:effectLst/>
                <a:highlight>
                  <a:srgbClr val="FFFFFF"/>
                </a:highlight>
                <a:latin typeface="Space Mono"/>
              </a:rPr>
              <a:t>index.yaml</a:t>
            </a:r>
            <a:r>
              <a:rPr lang="en-IN" sz="2400" b="0" i="0" dirty="0">
                <a:effectLst/>
                <a:highlight>
                  <a:srgbClr val="FFFFFF"/>
                </a:highlight>
                <a:latin typeface="Space Mono"/>
              </a:rPr>
              <a:t> | |- alpine-0.1.2.tgz | |- alpine-0.1.2.tgz.prov</a:t>
            </a:r>
          </a:p>
          <a:p>
            <a:endParaRPr lang="en-US" sz="2400" dirty="0"/>
          </a:p>
        </p:txBody>
      </p:sp>
    </p:spTree>
    <p:extLst>
      <p:ext uri="{BB962C8B-B14F-4D97-AF65-F5344CB8AC3E}">
        <p14:creationId xmlns:p14="http://schemas.microsoft.com/office/powerpoint/2010/main" val="37359554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F8B07E-11D8-9079-A983-8321D0B558F3}"/>
              </a:ext>
            </a:extLst>
          </p:cNvPr>
          <p:cNvSpPr>
            <a:spLocks noGrp="1"/>
          </p:cNvSpPr>
          <p:nvPr>
            <p:ph type="title"/>
          </p:nvPr>
        </p:nvSpPr>
        <p:spPr>
          <a:xfrm>
            <a:off x="808638" y="386930"/>
            <a:ext cx="9236700" cy="1188950"/>
          </a:xfrm>
        </p:spPr>
        <p:txBody>
          <a:bodyPr anchor="b">
            <a:normAutofit/>
          </a:bodyPr>
          <a:lstStyle/>
          <a:p>
            <a:r>
              <a:rPr lang="en-US" sz="5400"/>
              <a:t>Index File </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99C9859-8AFB-B7AD-2D66-AEE291F1DAB1}"/>
              </a:ext>
            </a:extLst>
          </p:cNvPr>
          <p:cNvSpPr>
            <a:spLocks noGrp="1"/>
          </p:cNvSpPr>
          <p:nvPr>
            <p:ph idx="1"/>
          </p:nvPr>
        </p:nvSpPr>
        <p:spPr>
          <a:xfrm>
            <a:off x="793660" y="2599509"/>
            <a:ext cx="10143668" cy="3435531"/>
          </a:xfrm>
        </p:spPr>
        <p:txBody>
          <a:bodyPr anchor="ctr">
            <a:normAutofit/>
          </a:bodyPr>
          <a:lstStyle/>
          <a:p>
            <a:r>
              <a:rPr lang="en-IN" sz="1700" b="0" i="0">
                <a:effectLst/>
                <a:highlight>
                  <a:srgbClr val="FFFFFF"/>
                </a:highlight>
                <a:latin typeface="Public Sans"/>
              </a:rPr>
              <a:t>The index file is a yaml file called </a:t>
            </a:r>
            <a:r>
              <a:rPr lang="en-IN" sz="1700"/>
              <a:t>index.yaml</a:t>
            </a:r>
            <a:r>
              <a:rPr lang="en-IN" sz="1700" b="0" i="0">
                <a:effectLst/>
                <a:highlight>
                  <a:srgbClr val="FFFFFF"/>
                </a:highlight>
                <a:latin typeface="Public Sans"/>
              </a:rPr>
              <a:t>. It contains some metadata about the package, including the contents of a chart's </a:t>
            </a:r>
            <a:r>
              <a:rPr lang="en-IN" sz="1700"/>
              <a:t>Chart.yaml</a:t>
            </a:r>
            <a:r>
              <a:rPr lang="en-IN" sz="1700" b="0" i="0">
                <a:effectLst/>
                <a:highlight>
                  <a:srgbClr val="FFFFFF"/>
                </a:highlight>
                <a:latin typeface="Public Sans"/>
              </a:rPr>
              <a:t> file. A valid chart repository must have an index file. The index file contains information about each chart in the chart repository. The </a:t>
            </a:r>
            <a:r>
              <a:rPr lang="en-IN" sz="1700"/>
              <a:t>helm repo index</a:t>
            </a:r>
            <a:r>
              <a:rPr lang="en-IN" sz="1700" b="0" i="0">
                <a:effectLst/>
                <a:highlight>
                  <a:srgbClr val="FFFFFF"/>
                </a:highlight>
                <a:latin typeface="Public Sans"/>
              </a:rPr>
              <a:t> command will generate an index file based on a given local directory that contains packaged charts.</a:t>
            </a:r>
          </a:p>
          <a:p>
            <a:endParaRPr lang="en-IN" sz="1700">
              <a:highlight>
                <a:srgbClr val="FFFFFF"/>
              </a:highlight>
              <a:latin typeface="Public Sans"/>
            </a:endParaRPr>
          </a:p>
          <a:p>
            <a:r>
              <a:rPr lang="en-IN" sz="1700" b="1" i="0">
                <a:effectLst/>
                <a:highlight>
                  <a:srgbClr val="FFFFFF"/>
                </a:highlight>
                <a:latin typeface="Space Mono"/>
              </a:rPr>
              <a:t>GitHub Pages example</a:t>
            </a:r>
          </a:p>
          <a:p>
            <a:pPr marL="0" indent="0">
              <a:buNone/>
            </a:pPr>
            <a:r>
              <a:rPr lang="en-IN" sz="1700" b="0" i="0">
                <a:effectLst/>
                <a:highlight>
                  <a:srgbClr val="FFFFFF"/>
                </a:highlight>
                <a:latin typeface="Public Sans"/>
              </a:rPr>
              <a:t>In a similar way you can create charts repository using GitHub Pages.</a:t>
            </a:r>
          </a:p>
          <a:p>
            <a:pPr marL="0" indent="0">
              <a:buNone/>
            </a:pPr>
            <a:r>
              <a:rPr lang="en-IN" sz="1700" b="0" i="0">
                <a:effectLst/>
                <a:highlight>
                  <a:srgbClr val="FFFFFF"/>
                </a:highlight>
                <a:latin typeface="Public Sans"/>
              </a:rPr>
              <a:t>GitHub allows you to serve static web pages in two different ways:</a:t>
            </a:r>
          </a:p>
          <a:p>
            <a:pPr>
              <a:buFont typeface="Arial" panose="020B0604020202020204" pitchFamily="34" charset="0"/>
              <a:buChar char="•"/>
            </a:pPr>
            <a:r>
              <a:rPr lang="en-IN" sz="1700" b="0" i="0">
                <a:effectLst/>
                <a:highlight>
                  <a:srgbClr val="FFFFFF"/>
                </a:highlight>
                <a:latin typeface="Public Sans"/>
              </a:rPr>
              <a:t>By configuring a project to serve the contents of its docs/ directory</a:t>
            </a:r>
          </a:p>
          <a:p>
            <a:pPr>
              <a:buFont typeface="Arial" panose="020B0604020202020204" pitchFamily="34" charset="0"/>
              <a:buChar char="•"/>
            </a:pPr>
            <a:r>
              <a:rPr lang="en-IN" sz="1700" b="0" i="0">
                <a:effectLst/>
                <a:highlight>
                  <a:srgbClr val="FFFFFF"/>
                </a:highlight>
                <a:latin typeface="Public Sans"/>
              </a:rPr>
              <a:t>By configuring a project to serve a particular branch</a:t>
            </a:r>
          </a:p>
          <a:p>
            <a:endParaRPr lang="en-US" sz="1700"/>
          </a:p>
        </p:txBody>
      </p:sp>
    </p:spTree>
    <p:extLst>
      <p:ext uri="{BB962C8B-B14F-4D97-AF65-F5344CB8AC3E}">
        <p14:creationId xmlns:p14="http://schemas.microsoft.com/office/powerpoint/2010/main" val="36107004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3258AA-401C-22D3-10FF-18D5A51A36A1}"/>
              </a:ext>
            </a:extLst>
          </p:cNvPr>
          <p:cNvSpPr>
            <a:spLocks noGrp="1"/>
          </p:cNvSpPr>
          <p:nvPr>
            <p:ph type="title"/>
          </p:nvPr>
        </p:nvSpPr>
        <p:spPr>
          <a:xfrm>
            <a:off x="808638" y="386930"/>
            <a:ext cx="9236700" cy="1188950"/>
          </a:xfrm>
        </p:spPr>
        <p:txBody>
          <a:bodyPr anchor="b">
            <a:normAutofit/>
          </a:bodyPr>
          <a:lstStyle/>
          <a:p>
            <a:r>
              <a:rPr lang="en-US" sz="5400"/>
              <a:t>Helm Dependency</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5" name="Rectangle 4">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40B16FA-AE84-B288-F016-6C2AF13A98A5}"/>
              </a:ext>
            </a:extLst>
          </p:cNvPr>
          <p:cNvSpPr>
            <a:spLocks noGrp="1"/>
          </p:cNvSpPr>
          <p:nvPr>
            <p:ph idx="1"/>
          </p:nvPr>
        </p:nvSpPr>
        <p:spPr>
          <a:xfrm>
            <a:off x="793660" y="2599509"/>
            <a:ext cx="10143668" cy="3435531"/>
          </a:xfrm>
        </p:spPr>
        <p:txBody>
          <a:bodyPr anchor="ctr">
            <a:normAutofit/>
          </a:bodyPr>
          <a:lstStyle/>
          <a:p>
            <a:pPr marL="0" indent="0">
              <a:buNone/>
            </a:pPr>
            <a:r>
              <a:rPr lang="en-IN" sz="2000" b="0" i="0">
                <a:effectLst/>
                <a:highlight>
                  <a:srgbClr val="FFFFFF"/>
                </a:highlight>
                <a:latin typeface="Public Sans"/>
              </a:rPr>
              <a:t>Manage the dependencies of a chart.</a:t>
            </a:r>
          </a:p>
          <a:p>
            <a:r>
              <a:rPr lang="en-IN" sz="2000" b="0" i="0">
                <a:effectLst/>
                <a:highlight>
                  <a:srgbClr val="FFFFFF"/>
                </a:highlight>
                <a:latin typeface="Public Sans"/>
              </a:rPr>
              <a:t>Helm charts store their dependencies in 'charts/'. For chart developers, it is often easier to manage dependencies in 'Chart.yaml' which declares all dependencies.</a:t>
            </a:r>
          </a:p>
          <a:p>
            <a:r>
              <a:rPr lang="en-IN" sz="2000" b="0" i="0">
                <a:effectLst/>
                <a:highlight>
                  <a:srgbClr val="FFFFFF"/>
                </a:highlight>
                <a:latin typeface="Public Sans"/>
              </a:rPr>
              <a:t>The dependency commands operate on that file, making it easy to synchronize between the desired dependencies and the actual dependencies stored in the 'charts/' directory.</a:t>
            </a:r>
          </a:p>
          <a:p>
            <a:r>
              <a:rPr lang="en-US" sz="2000"/>
              <a:t>Example : </a:t>
            </a:r>
          </a:p>
          <a:p>
            <a:pPr marL="0" indent="0">
              <a:buNone/>
            </a:pPr>
            <a:r>
              <a:rPr lang="en-IN" sz="2000"/>
              <a:t># Chart.yaml dependencies: - </a:t>
            </a:r>
          </a:p>
          <a:p>
            <a:pPr marL="0" indent="0">
              <a:buNone/>
            </a:pPr>
            <a:r>
              <a:rPr lang="en-IN" sz="2000"/>
              <a:t>name: nginx </a:t>
            </a:r>
          </a:p>
          <a:p>
            <a:pPr marL="0" indent="0">
              <a:buNone/>
            </a:pPr>
            <a:r>
              <a:rPr lang="en-IN" sz="2000"/>
              <a:t>version: "1.2.3" repository: </a:t>
            </a:r>
            <a:r>
              <a:rPr lang="en-IN" sz="2000">
                <a:hlinkClick r:id="rId2"/>
              </a:rPr>
              <a:t>file://../dependency_chart/nginx</a:t>
            </a:r>
            <a:endParaRPr lang="en-IN" sz="2000"/>
          </a:p>
          <a:p>
            <a:endParaRPr lang="en-US" sz="2000"/>
          </a:p>
        </p:txBody>
      </p:sp>
    </p:spTree>
    <p:extLst>
      <p:ext uri="{BB962C8B-B14F-4D97-AF65-F5344CB8AC3E}">
        <p14:creationId xmlns:p14="http://schemas.microsoft.com/office/powerpoint/2010/main" val="1966207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Exclamation mark on a yellow background">
            <a:extLst>
              <a:ext uri="{FF2B5EF4-FFF2-40B4-BE49-F238E27FC236}">
                <a16:creationId xmlns:a16="http://schemas.microsoft.com/office/drawing/2014/main" id="{CE1FFE03-EB4E-8C5B-3C80-E259C25FA5DE}"/>
              </a:ext>
            </a:extLst>
          </p:cNvPr>
          <p:cNvPicPr>
            <a:picLocks noChangeAspect="1"/>
          </p:cNvPicPr>
          <p:nvPr/>
        </p:nvPicPr>
        <p:blipFill>
          <a:blip r:embed="rId2">
            <a:alphaModFix amt="35000"/>
          </a:blip>
          <a:srcRect t="25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4734402C-6302-597F-3224-4B912EA8D7E2}"/>
              </a:ext>
            </a:extLst>
          </p:cNvPr>
          <p:cNvSpPr>
            <a:spLocks noGrp="1"/>
          </p:cNvSpPr>
          <p:nvPr>
            <p:ph type="title"/>
          </p:nvPr>
        </p:nvSpPr>
        <p:spPr/>
        <p:txBody>
          <a:bodyPr>
            <a:normAutofit/>
          </a:bodyPr>
          <a:lstStyle/>
          <a:p>
            <a:r>
              <a:rPr lang="en-US">
                <a:solidFill>
                  <a:srgbClr val="FFFFFF"/>
                </a:solidFill>
              </a:rPr>
              <a:t>Current Problems in Deployment</a:t>
            </a:r>
          </a:p>
        </p:txBody>
      </p:sp>
      <p:sp>
        <p:nvSpPr>
          <p:cNvPr id="3" name="Content Placeholder 2">
            <a:extLst>
              <a:ext uri="{FF2B5EF4-FFF2-40B4-BE49-F238E27FC236}">
                <a16:creationId xmlns:a16="http://schemas.microsoft.com/office/drawing/2014/main" id="{78F4E9C1-C284-2CCF-7D75-08BE42C62BA4}"/>
              </a:ext>
            </a:extLst>
          </p:cNvPr>
          <p:cNvSpPr>
            <a:spLocks noGrp="1"/>
          </p:cNvSpPr>
          <p:nvPr>
            <p:ph idx="1"/>
          </p:nvPr>
        </p:nvSpPr>
        <p:spPr/>
        <p:txBody>
          <a:bodyPr>
            <a:normAutofit/>
          </a:bodyPr>
          <a:lstStyle/>
          <a:p>
            <a:r>
              <a:rPr lang="en-US">
                <a:solidFill>
                  <a:srgbClr val="FFFFFF"/>
                </a:solidFill>
              </a:rPr>
              <a:t>No easy deployment</a:t>
            </a:r>
          </a:p>
          <a:p>
            <a:r>
              <a:rPr lang="en-US">
                <a:solidFill>
                  <a:srgbClr val="FFFFFF"/>
                </a:solidFill>
              </a:rPr>
              <a:t>Hard coded values</a:t>
            </a:r>
          </a:p>
          <a:p>
            <a:r>
              <a:rPr lang="en-US">
                <a:solidFill>
                  <a:srgbClr val="FFFFFF"/>
                </a:solidFill>
              </a:rPr>
              <a:t>Manually track dependencies while deployment</a:t>
            </a:r>
          </a:p>
          <a:p>
            <a:r>
              <a:rPr lang="en-US">
                <a:solidFill>
                  <a:srgbClr val="FFFFFF"/>
                </a:solidFill>
              </a:rPr>
              <a:t>Cannot maintain versions of deployment</a:t>
            </a:r>
          </a:p>
          <a:p>
            <a:r>
              <a:rPr lang="en-US">
                <a:solidFill>
                  <a:srgbClr val="FFFFFF"/>
                </a:solidFill>
              </a:rPr>
              <a:t>Tough to remove objects</a:t>
            </a:r>
          </a:p>
          <a:p>
            <a:r>
              <a:rPr lang="en-US">
                <a:solidFill>
                  <a:srgbClr val="FFFFFF"/>
                </a:solidFill>
              </a:rPr>
              <a:t>Not an easy way to share with others</a:t>
            </a:r>
          </a:p>
          <a:p>
            <a:r>
              <a:rPr lang="en-US">
                <a:solidFill>
                  <a:srgbClr val="FFFFFF"/>
                </a:solidFill>
              </a:rPr>
              <a:t>Cannot resuse part of code snippet</a:t>
            </a:r>
          </a:p>
        </p:txBody>
      </p:sp>
    </p:spTree>
    <p:extLst>
      <p:ext uri="{BB962C8B-B14F-4D97-AF65-F5344CB8AC3E}">
        <p14:creationId xmlns:p14="http://schemas.microsoft.com/office/powerpoint/2010/main" val="307665560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4CAE1-3DFF-CEB2-A344-5F6297EA06BD}"/>
              </a:ext>
            </a:extLst>
          </p:cNvPr>
          <p:cNvSpPr>
            <a:spLocks noGrp="1"/>
          </p:cNvSpPr>
          <p:nvPr>
            <p:ph type="title"/>
          </p:nvPr>
        </p:nvSpPr>
        <p:spPr>
          <a:xfrm>
            <a:off x="838200" y="556995"/>
            <a:ext cx="10515600" cy="1133693"/>
          </a:xfrm>
        </p:spPr>
        <p:txBody>
          <a:bodyPr>
            <a:normAutofit/>
          </a:bodyPr>
          <a:lstStyle/>
          <a:p>
            <a:r>
              <a:rPr lang="en-US" sz="5200"/>
              <a:t>Solution - Helm</a:t>
            </a:r>
          </a:p>
        </p:txBody>
      </p:sp>
      <p:graphicFrame>
        <p:nvGraphicFramePr>
          <p:cNvPr id="5" name="Content Placeholder 2">
            <a:extLst>
              <a:ext uri="{FF2B5EF4-FFF2-40B4-BE49-F238E27FC236}">
                <a16:creationId xmlns:a16="http://schemas.microsoft.com/office/drawing/2014/main" id="{02D914AE-E3D1-356C-551D-BA4DC927460B}"/>
              </a:ext>
            </a:extLst>
          </p:cNvPr>
          <p:cNvGraphicFramePr>
            <a:graphicFrameLocks noGrp="1"/>
          </p:cNvGraphicFramePr>
          <p:nvPr>
            <p:ph idx="1"/>
            <p:extLst>
              <p:ext uri="{D42A27DB-BD31-4B8C-83A1-F6EECF244321}">
                <p14:modId xmlns:p14="http://schemas.microsoft.com/office/powerpoint/2010/main" val="166208638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40188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2684CE-43DC-A0BC-434A-19D56B40D0A4}"/>
              </a:ext>
            </a:extLst>
          </p:cNvPr>
          <p:cNvPicPr>
            <a:picLocks noChangeAspect="1"/>
          </p:cNvPicPr>
          <p:nvPr/>
        </p:nvPicPr>
        <p:blipFill>
          <a:blip r:embed="rId2">
            <a:alphaModFix amt="35000"/>
          </a:blip>
          <a:srcRect b="25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D0EF1087-0C1A-ABE0-C0D5-CF218B648321}"/>
              </a:ext>
            </a:extLst>
          </p:cNvPr>
          <p:cNvSpPr>
            <a:spLocks noGrp="1"/>
          </p:cNvSpPr>
          <p:nvPr>
            <p:ph type="title"/>
          </p:nvPr>
        </p:nvSpPr>
        <p:spPr/>
        <p:txBody>
          <a:bodyPr>
            <a:normAutofit/>
          </a:bodyPr>
          <a:lstStyle/>
          <a:p>
            <a:r>
              <a:rPr lang="en-US">
                <a:solidFill>
                  <a:srgbClr val="FFFFFF"/>
                </a:solidFill>
              </a:rPr>
              <a:t>Helm – Package manager for kubernetes</a:t>
            </a:r>
          </a:p>
        </p:txBody>
      </p:sp>
      <p:graphicFrame>
        <p:nvGraphicFramePr>
          <p:cNvPr id="6" name="Content Placeholder 2">
            <a:extLst>
              <a:ext uri="{FF2B5EF4-FFF2-40B4-BE49-F238E27FC236}">
                <a16:creationId xmlns:a16="http://schemas.microsoft.com/office/drawing/2014/main" id="{2424D137-5341-52E4-91CB-F63C2E677E31}"/>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AutoShape 2" descr="Helm">
            <a:extLst>
              <a:ext uri="{FF2B5EF4-FFF2-40B4-BE49-F238E27FC236}">
                <a16:creationId xmlns:a16="http://schemas.microsoft.com/office/drawing/2014/main" id="{8ADF01C1-7AD8-E716-E05A-C67F45510D7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03706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7A1296-57CC-D151-C63E-72E6779540B5}"/>
              </a:ext>
            </a:extLst>
          </p:cNvPr>
          <p:cNvPicPr>
            <a:picLocks noChangeAspect="1"/>
          </p:cNvPicPr>
          <p:nvPr/>
        </p:nvPicPr>
        <p:blipFill>
          <a:blip r:embed="rId2">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AF266603-3864-7CE7-999C-774AD3F2F3C7}"/>
              </a:ext>
            </a:extLst>
          </p:cNvPr>
          <p:cNvSpPr>
            <a:spLocks noGrp="1"/>
          </p:cNvSpPr>
          <p:nvPr>
            <p:ph type="title"/>
          </p:nvPr>
        </p:nvSpPr>
        <p:spPr/>
        <p:txBody>
          <a:bodyPr>
            <a:normAutofit/>
          </a:bodyPr>
          <a:lstStyle/>
          <a:p>
            <a:r>
              <a:rPr lang="en-US">
                <a:solidFill>
                  <a:srgbClr val="FFFFFF"/>
                </a:solidFill>
              </a:rPr>
              <a:t>What is Helm ?</a:t>
            </a:r>
          </a:p>
        </p:txBody>
      </p:sp>
      <p:graphicFrame>
        <p:nvGraphicFramePr>
          <p:cNvPr id="5" name="Content Placeholder 2">
            <a:extLst>
              <a:ext uri="{FF2B5EF4-FFF2-40B4-BE49-F238E27FC236}">
                <a16:creationId xmlns:a16="http://schemas.microsoft.com/office/drawing/2014/main" id="{35C30569-6D63-B27C-6756-58E2B3283B6E}"/>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90700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F51F7B-576E-205B-6272-7A57C225134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Helm 2 Architecture</a:t>
            </a:r>
          </a:p>
        </p:txBody>
      </p:sp>
      <p:pic>
        <p:nvPicPr>
          <p:cNvPr id="4" name="Content Placeholder 3">
            <a:extLst>
              <a:ext uri="{FF2B5EF4-FFF2-40B4-BE49-F238E27FC236}">
                <a16:creationId xmlns:a16="http://schemas.microsoft.com/office/drawing/2014/main" id="{23ABA904-CBA4-5349-6CAA-23BF68ED56F9}"/>
              </a:ext>
            </a:extLst>
          </p:cNvPr>
          <p:cNvPicPr>
            <a:picLocks noGrp="1" noChangeAspect="1"/>
          </p:cNvPicPr>
          <p:nvPr>
            <p:ph idx="1"/>
          </p:nvPr>
        </p:nvPicPr>
        <p:blipFill>
          <a:blip r:embed="rId2"/>
          <a:stretch>
            <a:fillRect/>
          </a:stretch>
        </p:blipFill>
        <p:spPr>
          <a:xfrm>
            <a:off x="2064624" y="1675227"/>
            <a:ext cx="8062752" cy="4394199"/>
          </a:xfrm>
          <a:prstGeom prst="rect">
            <a:avLst/>
          </a:prstGeom>
        </p:spPr>
      </p:pic>
    </p:spTree>
    <p:extLst>
      <p:ext uri="{BB962C8B-B14F-4D97-AF65-F5344CB8AC3E}">
        <p14:creationId xmlns:p14="http://schemas.microsoft.com/office/powerpoint/2010/main" val="3547996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1AF371-4447-FCDD-2EB2-43D9F3B1261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Helm 3 Architecutre</a:t>
            </a:r>
          </a:p>
        </p:txBody>
      </p:sp>
      <p:pic>
        <p:nvPicPr>
          <p:cNvPr id="4" name="Content Placeholder 3">
            <a:extLst>
              <a:ext uri="{FF2B5EF4-FFF2-40B4-BE49-F238E27FC236}">
                <a16:creationId xmlns:a16="http://schemas.microsoft.com/office/drawing/2014/main" id="{A052E54B-7B95-4359-7972-3AA242D483EF}"/>
              </a:ext>
            </a:extLst>
          </p:cNvPr>
          <p:cNvPicPr>
            <a:picLocks noGrp="1" noChangeAspect="1"/>
          </p:cNvPicPr>
          <p:nvPr>
            <p:ph idx="1"/>
          </p:nvPr>
        </p:nvPicPr>
        <p:blipFill>
          <a:blip r:embed="rId2"/>
          <a:stretch>
            <a:fillRect/>
          </a:stretch>
        </p:blipFill>
        <p:spPr>
          <a:xfrm>
            <a:off x="1989272" y="1675227"/>
            <a:ext cx="8213456" cy="4394199"/>
          </a:xfrm>
          <a:prstGeom prst="rect">
            <a:avLst/>
          </a:prstGeom>
        </p:spPr>
      </p:pic>
    </p:spTree>
    <p:extLst>
      <p:ext uri="{BB962C8B-B14F-4D97-AF65-F5344CB8AC3E}">
        <p14:creationId xmlns:p14="http://schemas.microsoft.com/office/powerpoint/2010/main" val="3906405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C1F014-60BE-4BA6-5595-C5A89111A2C7}"/>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File Structure		</a:t>
            </a:r>
          </a:p>
        </p:txBody>
      </p:sp>
      <p:pic>
        <p:nvPicPr>
          <p:cNvPr id="4" name="Content Placeholder 3">
            <a:extLst>
              <a:ext uri="{FF2B5EF4-FFF2-40B4-BE49-F238E27FC236}">
                <a16:creationId xmlns:a16="http://schemas.microsoft.com/office/drawing/2014/main" id="{D71BC37A-6523-CC3A-CEC1-C02747CEBB0E}"/>
              </a:ext>
            </a:extLst>
          </p:cNvPr>
          <p:cNvPicPr>
            <a:picLocks noGrp="1" noChangeAspect="1"/>
          </p:cNvPicPr>
          <p:nvPr>
            <p:ph idx="1"/>
          </p:nvPr>
        </p:nvPicPr>
        <p:blipFill>
          <a:blip r:embed="rId2"/>
          <a:stretch>
            <a:fillRect/>
          </a:stretch>
        </p:blipFill>
        <p:spPr>
          <a:xfrm>
            <a:off x="1969992" y="1675227"/>
            <a:ext cx="8252015" cy="4394199"/>
          </a:xfrm>
          <a:prstGeom prst="rect">
            <a:avLst/>
          </a:prstGeom>
        </p:spPr>
      </p:pic>
    </p:spTree>
    <p:extLst>
      <p:ext uri="{BB962C8B-B14F-4D97-AF65-F5344CB8AC3E}">
        <p14:creationId xmlns:p14="http://schemas.microsoft.com/office/powerpoint/2010/main" val="428356838"/>
      </p:ext>
    </p:extLst>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13380</TotalTime>
  <Words>1265</Words>
  <Application>Microsoft Macintosh PowerPoint</Application>
  <PresentationFormat>Widescreen</PresentationFormat>
  <Paragraphs>103</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Calibri Light</vt:lpstr>
      <vt:lpstr>Menlo</vt:lpstr>
      <vt:lpstr>Public Sans</vt:lpstr>
      <vt:lpstr>Raleway</vt:lpstr>
      <vt:lpstr>Space Mono</vt:lpstr>
      <vt:lpstr>Office 2013 - 2022 Theme</vt:lpstr>
      <vt:lpstr>Helm - Tutorial</vt:lpstr>
      <vt:lpstr>Topics</vt:lpstr>
      <vt:lpstr>Current Problems in Deployment</vt:lpstr>
      <vt:lpstr>Solution - Helm</vt:lpstr>
      <vt:lpstr>Helm – Package manager for kubernetes</vt:lpstr>
      <vt:lpstr>What is Helm ?</vt:lpstr>
      <vt:lpstr>Helm 2 Architecture</vt:lpstr>
      <vt:lpstr>Helm 3 Architecutre</vt:lpstr>
      <vt:lpstr>File Structure  </vt:lpstr>
      <vt:lpstr>Workflow</vt:lpstr>
      <vt:lpstr>Helm Installation  </vt:lpstr>
      <vt:lpstr>Feature of Helm</vt:lpstr>
      <vt:lpstr>PowerPoint Presentation</vt:lpstr>
      <vt:lpstr>Helm3 Architecture </vt:lpstr>
      <vt:lpstr>Three big concepts</vt:lpstr>
      <vt:lpstr>First chart</vt:lpstr>
      <vt:lpstr>Install/Upgrade/Rollback/Uninstall</vt:lpstr>
      <vt:lpstr>Helm package  </vt:lpstr>
      <vt:lpstr>Chart Repository </vt:lpstr>
      <vt:lpstr>The chart repository structure</vt:lpstr>
      <vt:lpstr>Index File </vt:lpstr>
      <vt:lpstr>Helm Dependency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Jagdish  Modi</dc:creator>
  <cp:lastModifiedBy>Jagdish  Modi</cp:lastModifiedBy>
  <cp:revision>18</cp:revision>
  <dcterms:created xsi:type="dcterms:W3CDTF">2024-07-13T02:55:18Z</dcterms:created>
  <dcterms:modified xsi:type="dcterms:W3CDTF">2024-08-02T09:35:49Z</dcterms:modified>
</cp:coreProperties>
</file>

<file path=docProps/thumbnail.jpeg>
</file>